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9"/>
  </p:notesMasterIdLst>
  <p:sldIdLst>
    <p:sldId id="5000" r:id="rId3"/>
    <p:sldId id="4998" r:id="rId4"/>
    <p:sldId id="4999" r:id="rId5"/>
    <p:sldId id="5183" r:id="rId6"/>
    <p:sldId id="5184" r:id="rId7"/>
    <p:sldId id="5189" r:id="rId8"/>
    <p:sldId id="5185" r:id="rId9"/>
    <p:sldId id="5186" r:id="rId10"/>
    <p:sldId id="5187" r:id="rId11"/>
    <p:sldId id="5188" r:id="rId12"/>
    <p:sldId id="5191" r:id="rId13"/>
    <p:sldId id="5201" r:id="rId14"/>
    <p:sldId id="5192" r:id="rId15"/>
    <p:sldId id="5202" r:id="rId16"/>
    <p:sldId id="5193" r:id="rId17"/>
    <p:sldId id="5194" r:id="rId18"/>
    <p:sldId id="5203" r:id="rId19"/>
    <p:sldId id="5195" r:id="rId20"/>
    <p:sldId id="5196" r:id="rId21"/>
    <p:sldId id="5197" r:id="rId22"/>
    <p:sldId id="5204" r:id="rId23"/>
    <p:sldId id="5198" r:id="rId24"/>
    <p:sldId id="5199" r:id="rId25"/>
    <p:sldId id="5200" r:id="rId26"/>
    <p:sldId id="5190" r:id="rId27"/>
    <p:sldId id="5182" r:id="rId28"/>
  </p:sldIdLst>
  <p:sldSz cx="12192000" cy="6858000"/>
  <p:notesSz cx="6858000" cy="9144000"/>
  <p:defaultTextStyle>
    <a:defPPr>
      <a:defRPr lang="en-M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86FF"/>
    <a:srgbClr val="466AAB"/>
    <a:srgbClr val="FFFFFF"/>
    <a:srgbClr val="E357E6"/>
    <a:srgbClr val="EE5B4C"/>
    <a:srgbClr val="006DC5"/>
    <a:srgbClr val="EEEEEE"/>
    <a:srgbClr val="6AA84F"/>
    <a:srgbClr val="6FA8DC"/>
    <a:srgbClr val="EA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67"/>
    <p:restoredTop sz="81719" autoAdjust="0"/>
  </p:normalViewPr>
  <p:slideViewPr>
    <p:cSldViewPr snapToGrid="0">
      <p:cViewPr varScale="1">
        <p:scale>
          <a:sx n="90" d="100"/>
          <a:sy n="90" d="100"/>
        </p:scale>
        <p:origin x="1842" y="11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M"/>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E7C38-66FF-0F48-89D3-6A62474BA3D7}" type="datetimeFigureOut">
              <a:rPr lang="en-MM" smtClean="0"/>
              <a:t>01/21/2025</a:t>
            </a:fld>
            <a:endParaRPr lang="en-MM"/>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M"/>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M"/>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C52E-CB9E-634A-9E0A-865275A8C39D}" type="slidenum">
              <a:rPr lang="en-MM" smtClean="0"/>
              <a:t>‹#›</a:t>
            </a:fld>
            <a:endParaRPr lang="en-MM"/>
          </a:p>
        </p:txBody>
      </p:sp>
    </p:spTree>
    <p:extLst>
      <p:ext uri="{BB962C8B-B14F-4D97-AF65-F5344CB8AC3E}">
        <p14:creationId xmlns:p14="http://schemas.microsoft.com/office/powerpoint/2010/main" val="3498421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M" dirty="0"/>
          </a:p>
        </p:txBody>
      </p:sp>
      <p:sp>
        <p:nvSpPr>
          <p:cNvPr id="4" name="Slide Number Placeholder 3"/>
          <p:cNvSpPr>
            <a:spLocks noGrp="1"/>
          </p:cNvSpPr>
          <p:nvPr>
            <p:ph type="sldNum" sz="quarter" idx="5"/>
          </p:nvPr>
        </p:nvSpPr>
        <p:spPr/>
        <p:txBody>
          <a:bodyPr/>
          <a:lstStyle/>
          <a:p>
            <a:fld id="{2D9E78E9-B8BB-43E8-8EBF-E492819AF370}" type="slidenum">
              <a:rPr lang="en-US" smtClean="0"/>
              <a:t>2</a:t>
            </a:fld>
            <a:endParaRPr lang="en-US"/>
          </a:p>
        </p:txBody>
      </p:sp>
    </p:spTree>
    <p:extLst>
      <p:ext uri="{BB962C8B-B14F-4D97-AF65-F5344CB8AC3E}">
        <p14:creationId xmlns:p14="http://schemas.microsoft.com/office/powerpoint/2010/main" val="2248456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1FFFC-9B06-50FE-C1E7-D2256FDD2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823B9-CEB8-7707-935D-06EF28954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D50363-0577-8D4F-AFDE-A48F15CCA45C}"/>
              </a:ext>
            </a:extLst>
          </p:cNvPr>
          <p:cNvSpPr>
            <a:spLocks noGrp="1"/>
          </p:cNvSpPr>
          <p:nvPr>
            <p:ph type="body" idx="1"/>
          </p:nvPr>
        </p:nvSpPr>
        <p:spPr/>
        <p:txBody>
          <a:bodyPr/>
          <a:lstStyle/>
          <a:p>
            <a:endParaRPr lang="en-MM" dirty="0"/>
          </a:p>
        </p:txBody>
      </p:sp>
      <p:sp>
        <p:nvSpPr>
          <p:cNvPr id="4" name="Slide Number Placeholder 3">
            <a:extLst>
              <a:ext uri="{FF2B5EF4-FFF2-40B4-BE49-F238E27FC236}">
                <a16:creationId xmlns:a16="http://schemas.microsoft.com/office/drawing/2014/main" id="{86A1C301-1DFB-3B37-8194-78E7B5E8D33E}"/>
              </a:ext>
            </a:extLst>
          </p:cNvPr>
          <p:cNvSpPr>
            <a:spLocks noGrp="1"/>
          </p:cNvSpPr>
          <p:nvPr>
            <p:ph type="sldNum" sz="quarter" idx="5"/>
          </p:nvPr>
        </p:nvSpPr>
        <p:spPr/>
        <p:txBody>
          <a:bodyPr/>
          <a:lstStyle/>
          <a:p>
            <a:fld id="{2D9E78E9-B8BB-43E8-8EBF-E492819AF370}" type="slidenum">
              <a:rPr lang="en-US" smtClean="0"/>
              <a:t>14</a:t>
            </a:fld>
            <a:endParaRPr lang="en-US"/>
          </a:p>
        </p:txBody>
      </p:sp>
    </p:spTree>
    <p:extLst>
      <p:ext uri="{BB962C8B-B14F-4D97-AF65-F5344CB8AC3E}">
        <p14:creationId xmlns:p14="http://schemas.microsoft.com/office/powerpoint/2010/main" val="2965985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3A660-732E-E88F-FD53-820827E15C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762A9-2769-DE06-1688-EE30E1F66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002F3-BC61-AC2E-0DD9-D79958CE5610}"/>
              </a:ext>
            </a:extLst>
          </p:cNvPr>
          <p:cNvSpPr>
            <a:spLocks noGrp="1"/>
          </p:cNvSpPr>
          <p:nvPr>
            <p:ph type="body" idx="1"/>
          </p:nvPr>
        </p:nvSpPr>
        <p:spPr/>
        <p:txBody>
          <a:bodyPr/>
          <a:lstStyle/>
          <a:p>
            <a:pPr marL="0" indent="0">
              <a:buFontTx/>
              <a:buNone/>
            </a:pPr>
            <a:endParaRPr lang="en-US" b="1" dirty="0"/>
          </a:p>
        </p:txBody>
      </p:sp>
      <p:sp>
        <p:nvSpPr>
          <p:cNvPr id="4" name="Slide Number Placeholder 3">
            <a:extLst>
              <a:ext uri="{FF2B5EF4-FFF2-40B4-BE49-F238E27FC236}">
                <a16:creationId xmlns:a16="http://schemas.microsoft.com/office/drawing/2014/main" id="{DF361E63-9AAA-6943-6B0D-F3C185EA1342}"/>
              </a:ext>
            </a:extLst>
          </p:cNvPr>
          <p:cNvSpPr>
            <a:spLocks noGrp="1"/>
          </p:cNvSpPr>
          <p:nvPr>
            <p:ph type="sldNum" sz="quarter" idx="5"/>
          </p:nvPr>
        </p:nvSpPr>
        <p:spPr/>
        <p:txBody>
          <a:bodyPr/>
          <a:lstStyle/>
          <a:p>
            <a:fld id="{045EC52E-CB9E-634A-9E0A-865275A8C39D}" type="slidenum">
              <a:rPr lang="en-MM" smtClean="0"/>
              <a:t>15</a:t>
            </a:fld>
            <a:endParaRPr lang="en-MM"/>
          </a:p>
        </p:txBody>
      </p:sp>
    </p:spTree>
    <p:extLst>
      <p:ext uri="{BB962C8B-B14F-4D97-AF65-F5344CB8AC3E}">
        <p14:creationId xmlns:p14="http://schemas.microsoft.com/office/powerpoint/2010/main" val="608417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EF71A-E71B-4297-8A28-707DDF491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9656F-D7C5-7E35-7DEA-BCEDC9CF6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AD2B2D-2CE2-C4F3-B166-2ADE95029320}"/>
              </a:ext>
            </a:extLst>
          </p:cNvPr>
          <p:cNvSpPr>
            <a:spLocks noGrp="1"/>
          </p:cNvSpPr>
          <p:nvPr>
            <p:ph type="body" idx="1"/>
          </p:nvPr>
        </p:nvSpPr>
        <p:spPr/>
        <p:txBody>
          <a:bodyPr/>
          <a:lstStyle/>
          <a:p>
            <a:pPr marL="0" indent="0">
              <a:buFontTx/>
              <a:buNone/>
            </a:pPr>
            <a:r>
              <a:rPr lang="en-US" b="1" dirty="0"/>
              <a:t>Purpose</a:t>
            </a:r>
            <a:r>
              <a:rPr lang="en-US" dirty="0"/>
              <a:t>: Extract features like edges, textures, and patterns from the input image.</a:t>
            </a:r>
          </a:p>
          <a:p>
            <a:pPr marL="0" indent="0">
              <a:buFontTx/>
              <a:buNone/>
            </a:pPr>
            <a:r>
              <a:rPr lang="en-US" b="1" dirty="0"/>
              <a:t>Process</a:t>
            </a:r>
            <a:r>
              <a:rPr lang="en-US" dirty="0"/>
              <a:t>: Filters (e.g., 3x3) slide over the image, performing a dot product to generate feature maps (activation maps).</a:t>
            </a:r>
          </a:p>
          <a:p>
            <a:pPr marL="0" indent="0">
              <a:buFontTx/>
              <a:buNone/>
            </a:pPr>
            <a:r>
              <a:rPr lang="en-US" b="1" dirty="0"/>
              <a:t>Example</a:t>
            </a:r>
            <a:r>
              <a:rPr lang="en-US" dirty="0"/>
              <a:t>: A 3x3 filter on a 5x5 image detects patterns such as vertical or horizontal edges.</a:t>
            </a:r>
          </a:p>
          <a:p>
            <a:pPr marL="0" indent="0">
              <a:buFontTx/>
              <a:buNone/>
            </a:pPr>
            <a:r>
              <a:rPr lang="en-US" b="1" dirty="0"/>
              <a:t>Multiple Filters</a:t>
            </a:r>
            <a:r>
              <a:rPr lang="en-US" dirty="0"/>
              <a:t>: Used to extract diverse features.</a:t>
            </a:r>
            <a:endParaRPr lang="en-US" b="1" dirty="0"/>
          </a:p>
        </p:txBody>
      </p:sp>
      <p:sp>
        <p:nvSpPr>
          <p:cNvPr id="4" name="Slide Number Placeholder 3">
            <a:extLst>
              <a:ext uri="{FF2B5EF4-FFF2-40B4-BE49-F238E27FC236}">
                <a16:creationId xmlns:a16="http://schemas.microsoft.com/office/drawing/2014/main" id="{A58D446A-A053-E6ED-2C3E-D37034994282}"/>
              </a:ext>
            </a:extLst>
          </p:cNvPr>
          <p:cNvSpPr>
            <a:spLocks noGrp="1"/>
          </p:cNvSpPr>
          <p:nvPr>
            <p:ph type="sldNum" sz="quarter" idx="5"/>
          </p:nvPr>
        </p:nvSpPr>
        <p:spPr/>
        <p:txBody>
          <a:bodyPr/>
          <a:lstStyle/>
          <a:p>
            <a:fld id="{045EC52E-CB9E-634A-9E0A-865275A8C39D}" type="slidenum">
              <a:rPr lang="en-MM" smtClean="0"/>
              <a:t>16</a:t>
            </a:fld>
            <a:endParaRPr lang="en-MM"/>
          </a:p>
        </p:txBody>
      </p:sp>
    </p:spTree>
    <p:extLst>
      <p:ext uri="{BB962C8B-B14F-4D97-AF65-F5344CB8AC3E}">
        <p14:creationId xmlns:p14="http://schemas.microsoft.com/office/powerpoint/2010/main" val="1239276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F582E-351A-C07B-7AEC-662E3AB0A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7CC37-D8EA-283A-113B-0D384BCC9B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C911A-654D-A61C-59EC-2B792752ED9F}"/>
              </a:ext>
            </a:extLst>
          </p:cNvPr>
          <p:cNvSpPr>
            <a:spLocks noGrp="1"/>
          </p:cNvSpPr>
          <p:nvPr>
            <p:ph type="body" idx="1"/>
          </p:nvPr>
        </p:nvSpPr>
        <p:spPr/>
        <p:txBody>
          <a:bodyPr/>
          <a:lstStyle/>
          <a:p>
            <a:pPr marL="0" indent="0">
              <a:buFontTx/>
              <a:buNone/>
            </a:pPr>
            <a:r>
              <a:rPr lang="en-US" b="1" dirty="0"/>
              <a:t>Purpose</a:t>
            </a:r>
            <a:r>
              <a:rPr lang="en-US" dirty="0"/>
              <a:t>: Extract features like edges, textures, and patterns from the input image.</a:t>
            </a:r>
          </a:p>
          <a:p>
            <a:pPr marL="0" indent="0">
              <a:buFontTx/>
              <a:buNone/>
            </a:pPr>
            <a:r>
              <a:rPr lang="en-US" b="1" dirty="0"/>
              <a:t>Process</a:t>
            </a:r>
            <a:r>
              <a:rPr lang="en-US" dirty="0"/>
              <a:t>: Filters (e.g., 3x3) slide over the image, performing a dot product to generate feature maps (activation maps).</a:t>
            </a:r>
          </a:p>
          <a:p>
            <a:pPr marL="0" indent="0">
              <a:buFontTx/>
              <a:buNone/>
            </a:pPr>
            <a:r>
              <a:rPr lang="en-US" b="1" dirty="0"/>
              <a:t>Example</a:t>
            </a:r>
            <a:r>
              <a:rPr lang="en-US" dirty="0"/>
              <a:t>: A 3x3 filter on a 5x5 image detects patterns such as vertical or horizontal edges.</a:t>
            </a:r>
          </a:p>
          <a:p>
            <a:pPr marL="0" indent="0">
              <a:buFontTx/>
              <a:buNone/>
            </a:pPr>
            <a:r>
              <a:rPr lang="en-US" b="1" dirty="0"/>
              <a:t>Multiple Filters</a:t>
            </a:r>
            <a:r>
              <a:rPr lang="en-US" dirty="0"/>
              <a:t>: Used to extract diverse features.</a:t>
            </a:r>
            <a:endParaRPr lang="en-US" b="1" dirty="0"/>
          </a:p>
        </p:txBody>
      </p:sp>
      <p:sp>
        <p:nvSpPr>
          <p:cNvPr id="4" name="Slide Number Placeholder 3">
            <a:extLst>
              <a:ext uri="{FF2B5EF4-FFF2-40B4-BE49-F238E27FC236}">
                <a16:creationId xmlns:a16="http://schemas.microsoft.com/office/drawing/2014/main" id="{3A4C8B81-B752-0464-B5FF-785ABF2E464C}"/>
              </a:ext>
            </a:extLst>
          </p:cNvPr>
          <p:cNvSpPr>
            <a:spLocks noGrp="1"/>
          </p:cNvSpPr>
          <p:nvPr>
            <p:ph type="sldNum" sz="quarter" idx="5"/>
          </p:nvPr>
        </p:nvSpPr>
        <p:spPr/>
        <p:txBody>
          <a:bodyPr/>
          <a:lstStyle/>
          <a:p>
            <a:fld id="{045EC52E-CB9E-634A-9E0A-865275A8C39D}" type="slidenum">
              <a:rPr lang="en-MM" smtClean="0"/>
              <a:t>17</a:t>
            </a:fld>
            <a:endParaRPr lang="en-MM"/>
          </a:p>
        </p:txBody>
      </p:sp>
    </p:spTree>
    <p:extLst>
      <p:ext uri="{BB962C8B-B14F-4D97-AF65-F5344CB8AC3E}">
        <p14:creationId xmlns:p14="http://schemas.microsoft.com/office/powerpoint/2010/main" val="3327141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45C3A-D1E4-2F88-ECDC-0BED0045DD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81E76-16A3-D4DB-210D-D91FCA415A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A110A-9467-4AFD-49FB-D2E5BBB5505B}"/>
              </a:ext>
            </a:extLst>
          </p:cNvPr>
          <p:cNvSpPr>
            <a:spLocks noGrp="1"/>
          </p:cNvSpPr>
          <p:nvPr>
            <p:ph type="body" idx="1"/>
          </p:nvPr>
        </p:nvSpPr>
        <p:spPr/>
        <p:txBody>
          <a:bodyPr/>
          <a:lstStyle/>
          <a:p>
            <a:pPr marL="0" indent="0">
              <a:buFontTx/>
              <a:buNone/>
            </a:pPr>
            <a:endParaRPr lang="en-US" b="1" dirty="0"/>
          </a:p>
        </p:txBody>
      </p:sp>
      <p:sp>
        <p:nvSpPr>
          <p:cNvPr id="4" name="Slide Number Placeholder 3">
            <a:extLst>
              <a:ext uri="{FF2B5EF4-FFF2-40B4-BE49-F238E27FC236}">
                <a16:creationId xmlns:a16="http://schemas.microsoft.com/office/drawing/2014/main" id="{007E3D32-9811-0289-B48C-04A76B41C3BF}"/>
              </a:ext>
            </a:extLst>
          </p:cNvPr>
          <p:cNvSpPr>
            <a:spLocks noGrp="1"/>
          </p:cNvSpPr>
          <p:nvPr>
            <p:ph type="sldNum" sz="quarter" idx="5"/>
          </p:nvPr>
        </p:nvSpPr>
        <p:spPr/>
        <p:txBody>
          <a:bodyPr/>
          <a:lstStyle/>
          <a:p>
            <a:fld id="{045EC52E-CB9E-634A-9E0A-865275A8C39D}" type="slidenum">
              <a:rPr lang="en-MM" smtClean="0"/>
              <a:t>18</a:t>
            </a:fld>
            <a:endParaRPr lang="en-MM"/>
          </a:p>
        </p:txBody>
      </p:sp>
    </p:spTree>
    <p:extLst>
      <p:ext uri="{BB962C8B-B14F-4D97-AF65-F5344CB8AC3E}">
        <p14:creationId xmlns:p14="http://schemas.microsoft.com/office/powerpoint/2010/main" val="566072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894AB-8BDC-8247-E4B7-95DE497481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9690D-933C-44A8-C37E-6BCC47D97D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B37D0A-203E-D940-C770-B24325CA4E22}"/>
              </a:ext>
            </a:extLst>
          </p:cNvPr>
          <p:cNvSpPr>
            <a:spLocks noGrp="1"/>
          </p:cNvSpPr>
          <p:nvPr>
            <p:ph type="body" idx="1"/>
          </p:nvPr>
        </p:nvSpPr>
        <p:spPr/>
        <p:txBody>
          <a:bodyPr/>
          <a:lstStyle/>
          <a:p>
            <a:pPr marL="0" indent="0">
              <a:buFontTx/>
              <a:buNone/>
            </a:pPr>
            <a:r>
              <a:rPr lang="en-US" b="0" dirty="0"/>
              <a:t>About </a:t>
            </a:r>
            <a:r>
              <a:rPr lang="en-US" b="0" dirty="0" err="1"/>
              <a:t>ReLU</a:t>
            </a:r>
            <a:r>
              <a:rPr lang="en-US" b="0" dirty="0"/>
              <a:t> and it’s formula and why use </a:t>
            </a:r>
            <a:r>
              <a:rPr lang="en-US" b="0" dirty="0" err="1"/>
              <a:t>ReLU</a:t>
            </a:r>
            <a:r>
              <a:rPr lang="en-US" b="0" dirty="0"/>
              <a:t>.</a:t>
            </a:r>
          </a:p>
        </p:txBody>
      </p:sp>
      <p:sp>
        <p:nvSpPr>
          <p:cNvPr id="4" name="Slide Number Placeholder 3">
            <a:extLst>
              <a:ext uri="{FF2B5EF4-FFF2-40B4-BE49-F238E27FC236}">
                <a16:creationId xmlns:a16="http://schemas.microsoft.com/office/drawing/2014/main" id="{D85F8543-D716-17FF-206B-83A43647157D}"/>
              </a:ext>
            </a:extLst>
          </p:cNvPr>
          <p:cNvSpPr>
            <a:spLocks noGrp="1"/>
          </p:cNvSpPr>
          <p:nvPr>
            <p:ph type="sldNum" sz="quarter" idx="5"/>
          </p:nvPr>
        </p:nvSpPr>
        <p:spPr/>
        <p:txBody>
          <a:bodyPr/>
          <a:lstStyle/>
          <a:p>
            <a:fld id="{045EC52E-CB9E-634A-9E0A-865275A8C39D}" type="slidenum">
              <a:rPr lang="en-MM" smtClean="0"/>
              <a:t>19</a:t>
            </a:fld>
            <a:endParaRPr lang="en-MM"/>
          </a:p>
        </p:txBody>
      </p:sp>
    </p:spTree>
    <p:extLst>
      <p:ext uri="{BB962C8B-B14F-4D97-AF65-F5344CB8AC3E}">
        <p14:creationId xmlns:p14="http://schemas.microsoft.com/office/powerpoint/2010/main" val="990699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D4D4-4B73-E6AE-BE8C-9FD1CD653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BFE2B-8031-1134-5027-8AB25BA23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32175-D838-D4C8-8CB5-D285612434D0}"/>
              </a:ext>
            </a:extLst>
          </p:cNvPr>
          <p:cNvSpPr>
            <a:spLocks noGrp="1"/>
          </p:cNvSpPr>
          <p:nvPr>
            <p:ph type="body" idx="1"/>
          </p:nvPr>
        </p:nvSpPr>
        <p:spPr/>
        <p:txBody>
          <a:bodyPr/>
          <a:lstStyle/>
          <a:p>
            <a:pPr marL="0" indent="0">
              <a:buFontTx/>
              <a:buNone/>
            </a:pPr>
            <a:r>
              <a:rPr lang="en-US" dirty="0"/>
              <a:t>Reduces spatial dimensions (height &amp; width) of feature maps.</a:t>
            </a:r>
          </a:p>
          <a:p>
            <a:pPr marL="0" indent="0">
              <a:buFontTx/>
              <a:buNone/>
            </a:pPr>
            <a:r>
              <a:rPr lang="en-US" b="1" dirty="0"/>
              <a:t>Max Pooling:</a:t>
            </a:r>
            <a:r>
              <a:rPr lang="en-US" dirty="0"/>
              <a:t> Selects the max value from each region (e.g., 2×22 \times 22×2 filter, stride 2).</a:t>
            </a:r>
          </a:p>
          <a:p>
            <a:pPr marL="0" indent="0">
              <a:buFontTx/>
              <a:buNone/>
            </a:pPr>
            <a:r>
              <a:rPr lang="en-US" dirty="0"/>
              <a:t>Benefits: Simplifies data, lowers computational cost, prevents overfitting.</a:t>
            </a:r>
            <a:endParaRPr lang="en-US" b="0" dirty="0"/>
          </a:p>
        </p:txBody>
      </p:sp>
      <p:sp>
        <p:nvSpPr>
          <p:cNvPr id="4" name="Slide Number Placeholder 3">
            <a:extLst>
              <a:ext uri="{FF2B5EF4-FFF2-40B4-BE49-F238E27FC236}">
                <a16:creationId xmlns:a16="http://schemas.microsoft.com/office/drawing/2014/main" id="{D4CCF572-90CD-8CC2-3329-314B64676AE0}"/>
              </a:ext>
            </a:extLst>
          </p:cNvPr>
          <p:cNvSpPr>
            <a:spLocks noGrp="1"/>
          </p:cNvSpPr>
          <p:nvPr>
            <p:ph type="sldNum" sz="quarter" idx="5"/>
          </p:nvPr>
        </p:nvSpPr>
        <p:spPr/>
        <p:txBody>
          <a:bodyPr/>
          <a:lstStyle/>
          <a:p>
            <a:fld id="{045EC52E-CB9E-634A-9E0A-865275A8C39D}" type="slidenum">
              <a:rPr lang="en-MM" smtClean="0"/>
              <a:t>20</a:t>
            </a:fld>
            <a:endParaRPr lang="en-MM"/>
          </a:p>
        </p:txBody>
      </p:sp>
    </p:spTree>
    <p:extLst>
      <p:ext uri="{BB962C8B-B14F-4D97-AF65-F5344CB8AC3E}">
        <p14:creationId xmlns:p14="http://schemas.microsoft.com/office/powerpoint/2010/main" val="1787629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905D9-4442-8D4C-2D8D-F02393DBF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DA7953-D644-0DE2-4148-8E6F6319E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EAAA43-6AB2-6D65-D990-EA0257F044F4}"/>
              </a:ext>
            </a:extLst>
          </p:cNvPr>
          <p:cNvSpPr>
            <a:spLocks noGrp="1"/>
          </p:cNvSpPr>
          <p:nvPr>
            <p:ph type="body" idx="1"/>
          </p:nvPr>
        </p:nvSpPr>
        <p:spPr/>
        <p:txBody>
          <a:bodyPr/>
          <a:lstStyle/>
          <a:p>
            <a:pPr marL="0" indent="0">
              <a:buFontTx/>
              <a:buNone/>
            </a:pPr>
            <a:r>
              <a:rPr lang="en-US" dirty="0"/>
              <a:t>Reduces spatial dimensions (height &amp; width) of feature maps.</a:t>
            </a:r>
          </a:p>
          <a:p>
            <a:pPr marL="0" indent="0">
              <a:buFontTx/>
              <a:buNone/>
            </a:pPr>
            <a:r>
              <a:rPr lang="en-US" b="1" dirty="0"/>
              <a:t>Max Pooling:</a:t>
            </a:r>
            <a:r>
              <a:rPr lang="en-US" dirty="0"/>
              <a:t> Selects the max value from each region (e.g., 2×22 \times 22×2 filter, stride 2).</a:t>
            </a:r>
          </a:p>
          <a:p>
            <a:pPr marL="0" indent="0">
              <a:buFontTx/>
              <a:buNone/>
            </a:pPr>
            <a:r>
              <a:rPr lang="en-US" dirty="0"/>
              <a:t>Benefits: Simplifies data, lowers computational cost, prevents overfitting.</a:t>
            </a:r>
            <a:endParaRPr lang="en-US" b="0" dirty="0"/>
          </a:p>
        </p:txBody>
      </p:sp>
      <p:sp>
        <p:nvSpPr>
          <p:cNvPr id="4" name="Slide Number Placeholder 3">
            <a:extLst>
              <a:ext uri="{FF2B5EF4-FFF2-40B4-BE49-F238E27FC236}">
                <a16:creationId xmlns:a16="http://schemas.microsoft.com/office/drawing/2014/main" id="{EC656C89-B723-CB25-A45E-69EDC437E9FC}"/>
              </a:ext>
            </a:extLst>
          </p:cNvPr>
          <p:cNvSpPr>
            <a:spLocks noGrp="1"/>
          </p:cNvSpPr>
          <p:nvPr>
            <p:ph type="sldNum" sz="quarter" idx="5"/>
          </p:nvPr>
        </p:nvSpPr>
        <p:spPr/>
        <p:txBody>
          <a:bodyPr/>
          <a:lstStyle/>
          <a:p>
            <a:fld id="{045EC52E-CB9E-634A-9E0A-865275A8C39D}" type="slidenum">
              <a:rPr lang="en-MM" smtClean="0"/>
              <a:t>21</a:t>
            </a:fld>
            <a:endParaRPr lang="en-MM"/>
          </a:p>
        </p:txBody>
      </p:sp>
    </p:spTree>
    <p:extLst>
      <p:ext uri="{BB962C8B-B14F-4D97-AF65-F5344CB8AC3E}">
        <p14:creationId xmlns:p14="http://schemas.microsoft.com/office/powerpoint/2010/main" val="1421576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30979-BF03-FEF6-CFAE-D3021AAF8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DB320-181F-77AC-3CC2-7D38240BE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C26EE-4282-9DEC-50C1-D6CFF0901A44}"/>
              </a:ext>
            </a:extLst>
          </p:cNvPr>
          <p:cNvSpPr>
            <a:spLocks noGrp="1"/>
          </p:cNvSpPr>
          <p:nvPr>
            <p:ph type="body" idx="1"/>
          </p:nvPr>
        </p:nvSpPr>
        <p:spPr/>
        <p:txBody>
          <a:bodyPr/>
          <a:lstStyle/>
          <a:p>
            <a:pPr marL="0" indent="0">
              <a:buFontTx/>
              <a:buNone/>
            </a:pPr>
            <a:r>
              <a:rPr lang="en-US" dirty="0"/>
              <a:t>Feature maps are flattened into a 1D vector.</a:t>
            </a:r>
          </a:p>
          <a:p>
            <a:pPr marL="0" indent="0">
              <a:buFontTx/>
              <a:buNone/>
            </a:pPr>
            <a:r>
              <a:rPr lang="en-US" dirty="0"/>
              <a:t>Each neuron connects to all neurons in the previous layer.</a:t>
            </a:r>
          </a:p>
          <a:p>
            <a:pPr marL="0" indent="0">
              <a:buFontTx/>
              <a:buNone/>
            </a:pPr>
            <a:r>
              <a:rPr lang="en-US" dirty="0"/>
              <a:t>Combines extracted features to make predictions.</a:t>
            </a:r>
            <a:endParaRPr lang="en-US" b="0" dirty="0"/>
          </a:p>
        </p:txBody>
      </p:sp>
      <p:sp>
        <p:nvSpPr>
          <p:cNvPr id="4" name="Slide Number Placeholder 3">
            <a:extLst>
              <a:ext uri="{FF2B5EF4-FFF2-40B4-BE49-F238E27FC236}">
                <a16:creationId xmlns:a16="http://schemas.microsoft.com/office/drawing/2014/main" id="{13CCAD52-8D3F-C10B-6477-4C6F0F5298B2}"/>
              </a:ext>
            </a:extLst>
          </p:cNvPr>
          <p:cNvSpPr>
            <a:spLocks noGrp="1"/>
          </p:cNvSpPr>
          <p:nvPr>
            <p:ph type="sldNum" sz="quarter" idx="5"/>
          </p:nvPr>
        </p:nvSpPr>
        <p:spPr/>
        <p:txBody>
          <a:bodyPr/>
          <a:lstStyle/>
          <a:p>
            <a:fld id="{045EC52E-CB9E-634A-9E0A-865275A8C39D}" type="slidenum">
              <a:rPr lang="en-MM" smtClean="0"/>
              <a:t>22</a:t>
            </a:fld>
            <a:endParaRPr lang="en-MM"/>
          </a:p>
        </p:txBody>
      </p:sp>
    </p:spTree>
    <p:extLst>
      <p:ext uri="{BB962C8B-B14F-4D97-AF65-F5344CB8AC3E}">
        <p14:creationId xmlns:p14="http://schemas.microsoft.com/office/powerpoint/2010/main" val="1004117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B52F3-7D16-3DB7-E4EB-3B22441AF6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80F4E-54D7-7404-672D-C3F22328C0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303E3C-2820-FE28-DC56-A57B8D336DC9}"/>
              </a:ext>
            </a:extLst>
          </p:cNvPr>
          <p:cNvSpPr>
            <a:spLocks noGrp="1"/>
          </p:cNvSpPr>
          <p:nvPr>
            <p:ph type="body" idx="1"/>
          </p:nvPr>
        </p:nvSpPr>
        <p:spPr/>
        <p:txBody>
          <a:bodyPr/>
          <a:lstStyle/>
          <a:p>
            <a:pPr marL="0" indent="0">
              <a:buFontTx/>
              <a:buNone/>
            </a:pPr>
            <a:r>
              <a:rPr lang="en-US" dirty="0"/>
              <a:t>Produces final prediction using </a:t>
            </a:r>
            <a:r>
              <a:rPr lang="en-US" dirty="0" err="1"/>
              <a:t>Softmax</a:t>
            </a:r>
            <a:r>
              <a:rPr lang="en-US" dirty="0"/>
              <a:t> (multi-class) or Sigmoid (binary).</a:t>
            </a:r>
          </a:p>
          <a:p>
            <a:pPr marL="0" indent="0">
              <a:buFontTx/>
              <a:buNone/>
            </a:pPr>
            <a:r>
              <a:rPr lang="en-US" dirty="0"/>
              <a:t>Result: A label (e.g., "cat", "dog") or a probability distribution over classes.</a:t>
            </a:r>
            <a:endParaRPr lang="en-US" b="0" dirty="0"/>
          </a:p>
        </p:txBody>
      </p:sp>
      <p:sp>
        <p:nvSpPr>
          <p:cNvPr id="4" name="Slide Number Placeholder 3">
            <a:extLst>
              <a:ext uri="{FF2B5EF4-FFF2-40B4-BE49-F238E27FC236}">
                <a16:creationId xmlns:a16="http://schemas.microsoft.com/office/drawing/2014/main" id="{FD30852B-8F78-7B9A-3E2C-BC9AA37981CA}"/>
              </a:ext>
            </a:extLst>
          </p:cNvPr>
          <p:cNvSpPr>
            <a:spLocks noGrp="1"/>
          </p:cNvSpPr>
          <p:nvPr>
            <p:ph type="sldNum" sz="quarter" idx="5"/>
          </p:nvPr>
        </p:nvSpPr>
        <p:spPr/>
        <p:txBody>
          <a:bodyPr/>
          <a:lstStyle/>
          <a:p>
            <a:fld id="{045EC52E-CB9E-634A-9E0A-865275A8C39D}" type="slidenum">
              <a:rPr lang="en-MM" smtClean="0"/>
              <a:t>23</a:t>
            </a:fld>
            <a:endParaRPr lang="en-MM"/>
          </a:p>
        </p:txBody>
      </p:sp>
    </p:spTree>
    <p:extLst>
      <p:ext uri="{BB962C8B-B14F-4D97-AF65-F5344CB8AC3E}">
        <p14:creationId xmlns:p14="http://schemas.microsoft.com/office/powerpoint/2010/main" val="332409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M" dirty="0"/>
          </a:p>
        </p:txBody>
      </p:sp>
      <p:sp>
        <p:nvSpPr>
          <p:cNvPr id="4" name="Slide Number Placeholder 3"/>
          <p:cNvSpPr>
            <a:spLocks noGrp="1"/>
          </p:cNvSpPr>
          <p:nvPr>
            <p:ph type="sldNum" sz="quarter" idx="5"/>
          </p:nvPr>
        </p:nvSpPr>
        <p:spPr/>
        <p:txBody>
          <a:bodyPr/>
          <a:lstStyle/>
          <a:p>
            <a:fld id="{2D9E78E9-B8BB-43E8-8EBF-E492819AF370}" type="slidenum">
              <a:rPr lang="en-US" smtClean="0"/>
              <a:t>4</a:t>
            </a:fld>
            <a:endParaRPr lang="en-US"/>
          </a:p>
        </p:txBody>
      </p:sp>
    </p:spTree>
    <p:extLst>
      <p:ext uri="{BB962C8B-B14F-4D97-AF65-F5344CB8AC3E}">
        <p14:creationId xmlns:p14="http://schemas.microsoft.com/office/powerpoint/2010/main" val="3790072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70A23-20E4-9793-1AB6-DCBC2E75E5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92619-9A1C-56D8-CFF6-68EDA4402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BFD89-24C7-1631-6327-1DA2A43252F9}"/>
              </a:ext>
            </a:extLst>
          </p:cNvPr>
          <p:cNvSpPr>
            <a:spLocks noGrp="1"/>
          </p:cNvSpPr>
          <p:nvPr>
            <p:ph type="body" idx="1"/>
          </p:nvPr>
        </p:nvSpPr>
        <p:spPr/>
        <p:txBody>
          <a:bodyPr/>
          <a:lstStyle/>
          <a:p>
            <a:pPr marL="0" indent="0">
              <a:buFontTx/>
              <a:buNone/>
            </a:pPr>
            <a:endParaRPr lang="en-US" b="1" dirty="0"/>
          </a:p>
        </p:txBody>
      </p:sp>
      <p:sp>
        <p:nvSpPr>
          <p:cNvPr id="4" name="Slide Number Placeholder 3">
            <a:extLst>
              <a:ext uri="{FF2B5EF4-FFF2-40B4-BE49-F238E27FC236}">
                <a16:creationId xmlns:a16="http://schemas.microsoft.com/office/drawing/2014/main" id="{9E2CBD18-DB54-490D-32D8-6F47558F852B}"/>
              </a:ext>
            </a:extLst>
          </p:cNvPr>
          <p:cNvSpPr>
            <a:spLocks noGrp="1"/>
          </p:cNvSpPr>
          <p:nvPr>
            <p:ph type="sldNum" sz="quarter" idx="5"/>
          </p:nvPr>
        </p:nvSpPr>
        <p:spPr/>
        <p:txBody>
          <a:bodyPr/>
          <a:lstStyle/>
          <a:p>
            <a:fld id="{045EC52E-CB9E-634A-9E0A-865275A8C39D}" type="slidenum">
              <a:rPr lang="en-MM" smtClean="0"/>
              <a:t>24</a:t>
            </a:fld>
            <a:endParaRPr lang="en-MM"/>
          </a:p>
        </p:txBody>
      </p:sp>
    </p:spTree>
    <p:extLst>
      <p:ext uri="{BB962C8B-B14F-4D97-AF65-F5344CB8AC3E}">
        <p14:creationId xmlns:p14="http://schemas.microsoft.com/office/powerpoint/2010/main" val="2417335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86E24-EBF7-9157-ADB1-B13B609DF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EBC88-F7B0-29C1-0543-9ACD1FEC9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43C12-7387-AF42-5D2B-7D9388C1F5C9}"/>
              </a:ext>
            </a:extLst>
          </p:cNvPr>
          <p:cNvSpPr>
            <a:spLocks noGrp="1"/>
          </p:cNvSpPr>
          <p:nvPr>
            <p:ph type="body" idx="1"/>
          </p:nvPr>
        </p:nvSpPr>
        <p:spPr/>
        <p:txBody>
          <a:bodyPr/>
          <a:lstStyle/>
          <a:p>
            <a:pPr marL="0" indent="0">
              <a:buFontTx/>
              <a:buNone/>
            </a:pPr>
            <a:endParaRPr lang="en-US" b="1" dirty="0"/>
          </a:p>
        </p:txBody>
      </p:sp>
      <p:sp>
        <p:nvSpPr>
          <p:cNvPr id="4" name="Slide Number Placeholder 3">
            <a:extLst>
              <a:ext uri="{FF2B5EF4-FFF2-40B4-BE49-F238E27FC236}">
                <a16:creationId xmlns:a16="http://schemas.microsoft.com/office/drawing/2014/main" id="{9F3CB175-6B45-CCAF-C230-6C49E639D9FF}"/>
              </a:ext>
            </a:extLst>
          </p:cNvPr>
          <p:cNvSpPr>
            <a:spLocks noGrp="1"/>
          </p:cNvSpPr>
          <p:nvPr>
            <p:ph type="sldNum" sz="quarter" idx="5"/>
          </p:nvPr>
        </p:nvSpPr>
        <p:spPr/>
        <p:txBody>
          <a:bodyPr/>
          <a:lstStyle/>
          <a:p>
            <a:fld id="{045EC52E-CB9E-634A-9E0A-865275A8C39D}" type="slidenum">
              <a:rPr lang="en-MM" smtClean="0"/>
              <a:t>25</a:t>
            </a:fld>
            <a:endParaRPr lang="en-MM"/>
          </a:p>
        </p:txBody>
      </p:sp>
    </p:spTree>
    <p:extLst>
      <p:ext uri="{BB962C8B-B14F-4D97-AF65-F5344CB8AC3E}">
        <p14:creationId xmlns:p14="http://schemas.microsoft.com/office/powerpoint/2010/main" val="348743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WordVisi_MSFontService"/>
              </a:rPr>
              <a:t>Deep Learning aims to simulate how the human brain works by using artificial neural networks to learn patterns and make predictions. Unlike traditional ML, it excels in handling complex data like images, text, and speech.</a:t>
            </a:r>
            <a:endParaRPr lang="en-US" dirty="0"/>
          </a:p>
        </p:txBody>
      </p:sp>
      <p:sp>
        <p:nvSpPr>
          <p:cNvPr id="4" name="Slide Number Placeholder 3"/>
          <p:cNvSpPr>
            <a:spLocks noGrp="1"/>
          </p:cNvSpPr>
          <p:nvPr>
            <p:ph type="sldNum" sz="quarter" idx="5"/>
          </p:nvPr>
        </p:nvSpPr>
        <p:spPr/>
        <p:txBody>
          <a:bodyPr/>
          <a:lstStyle/>
          <a:p>
            <a:fld id="{045EC52E-CB9E-634A-9E0A-865275A8C39D}" type="slidenum">
              <a:rPr lang="en-MM" smtClean="0"/>
              <a:t>7</a:t>
            </a:fld>
            <a:endParaRPr lang="en-MM"/>
          </a:p>
        </p:txBody>
      </p:sp>
    </p:spTree>
    <p:extLst>
      <p:ext uri="{BB962C8B-B14F-4D97-AF65-F5344CB8AC3E}">
        <p14:creationId xmlns:p14="http://schemas.microsoft.com/office/powerpoint/2010/main" val="364626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665B-C391-3BA5-633A-2CA881F479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A42FE-8A40-334C-D5A5-2840B070E8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9825E3-A658-813A-5A6F-DB75ED4A53DB}"/>
              </a:ext>
            </a:extLst>
          </p:cNvPr>
          <p:cNvSpPr>
            <a:spLocks noGrp="1"/>
          </p:cNvSpPr>
          <p:nvPr>
            <p:ph type="body" idx="1"/>
          </p:nvPr>
        </p:nvSpPr>
        <p:spPr/>
        <p:txBody>
          <a:bodyPr/>
          <a:lstStyle/>
          <a:p>
            <a:pPr>
              <a:buFont typeface="Arial" panose="020B0604020202020204" pitchFamily="34" charset="0"/>
              <a:buChar char="•"/>
            </a:pPr>
            <a:r>
              <a:rPr lang="en-US" b="1" dirty="0"/>
              <a:t>Solves complex problems</a:t>
            </a:r>
            <a:r>
              <a:rPr lang="en-US" dirty="0"/>
              <a:t> with high accuracy.</a:t>
            </a:r>
          </a:p>
          <a:p>
            <a:pPr>
              <a:buFont typeface="Arial" panose="020B0604020202020204" pitchFamily="34" charset="0"/>
              <a:buChar char="•"/>
            </a:pPr>
            <a:r>
              <a:rPr lang="en-US" b="1" dirty="0"/>
              <a:t>Reduces feature engineering</a:t>
            </a:r>
            <a:r>
              <a:rPr lang="en-US" dirty="0"/>
              <a:t> by automatically learning features from data.</a:t>
            </a:r>
          </a:p>
          <a:p>
            <a:pPr>
              <a:buFont typeface="Arial" panose="020B0604020202020204" pitchFamily="34" charset="0"/>
              <a:buChar char="•"/>
            </a:pPr>
            <a:r>
              <a:rPr lang="en-US" b="1" dirty="0"/>
              <a:t>Processes unstructured data</a:t>
            </a:r>
            <a:r>
              <a:rPr lang="en-US" dirty="0"/>
              <a:t> like images, audio, and text effectively.</a:t>
            </a:r>
          </a:p>
        </p:txBody>
      </p:sp>
      <p:sp>
        <p:nvSpPr>
          <p:cNvPr id="4" name="Slide Number Placeholder 3">
            <a:extLst>
              <a:ext uri="{FF2B5EF4-FFF2-40B4-BE49-F238E27FC236}">
                <a16:creationId xmlns:a16="http://schemas.microsoft.com/office/drawing/2014/main" id="{5C0E66AC-EA40-A2FB-0A82-9AC0E1577D26}"/>
              </a:ext>
            </a:extLst>
          </p:cNvPr>
          <p:cNvSpPr>
            <a:spLocks noGrp="1"/>
          </p:cNvSpPr>
          <p:nvPr>
            <p:ph type="sldNum" sz="quarter" idx="5"/>
          </p:nvPr>
        </p:nvSpPr>
        <p:spPr/>
        <p:txBody>
          <a:bodyPr/>
          <a:lstStyle/>
          <a:p>
            <a:fld id="{045EC52E-CB9E-634A-9E0A-865275A8C39D}" type="slidenum">
              <a:rPr lang="en-MM" smtClean="0"/>
              <a:t>8</a:t>
            </a:fld>
            <a:endParaRPr lang="en-MM"/>
          </a:p>
        </p:txBody>
      </p:sp>
    </p:spTree>
    <p:extLst>
      <p:ext uri="{BB962C8B-B14F-4D97-AF65-F5344CB8AC3E}">
        <p14:creationId xmlns:p14="http://schemas.microsoft.com/office/powerpoint/2010/main" val="238939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ACE5E-E117-0B06-A845-BCFD1E8D1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AE274F-21A6-BEE7-7EEC-BD82CC20D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10E64-8A79-84C9-2232-91E60278A9F4}"/>
              </a:ext>
            </a:extLst>
          </p:cNvPr>
          <p:cNvSpPr>
            <a:spLocks noGrp="1"/>
          </p:cNvSpPr>
          <p:nvPr>
            <p:ph type="body" idx="1"/>
          </p:nvPr>
        </p:nvSpPr>
        <p:spPr/>
        <p:txBody>
          <a:bodyPr/>
          <a:lstStyle/>
          <a:p>
            <a:pPr marL="171450" indent="-171450">
              <a:buFontTx/>
              <a:buChar char="-"/>
            </a:pPr>
            <a:r>
              <a:rPr lang="en-US" b="1" dirty="0"/>
              <a:t>FNN</a:t>
            </a:r>
          </a:p>
          <a:p>
            <a:pPr marL="171450" indent="-171450">
              <a:buFontTx/>
              <a:buChar char="-"/>
            </a:pPr>
            <a:r>
              <a:rPr lang="en-US" b="1" dirty="0"/>
              <a:t>CNNs</a:t>
            </a:r>
          </a:p>
          <a:p>
            <a:pPr marL="171450" indent="-171450">
              <a:buFontTx/>
              <a:buChar char="-"/>
            </a:pPr>
            <a:r>
              <a:rPr lang="en-US" b="1" dirty="0"/>
              <a:t>RNNs</a:t>
            </a:r>
          </a:p>
          <a:p>
            <a:pPr marL="171450" indent="-171450">
              <a:buFontTx/>
              <a:buChar char="-"/>
            </a:pPr>
            <a:r>
              <a:rPr lang="en-US" b="1" dirty="0"/>
              <a:t>GANs</a:t>
            </a:r>
          </a:p>
        </p:txBody>
      </p:sp>
      <p:sp>
        <p:nvSpPr>
          <p:cNvPr id="4" name="Slide Number Placeholder 3">
            <a:extLst>
              <a:ext uri="{FF2B5EF4-FFF2-40B4-BE49-F238E27FC236}">
                <a16:creationId xmlns:a16="http://schemas.microsoft.com/office/drawing/2014/main" id="{F09D82B6-9896-6BD1-5050-059A3FCBB592}"/>
              </a:ext>
            </a:extLst>
          </p:cNvPr>
          <p:cNvSpPr>
            <a:spLocks noGrp="1"/>
          </p:cNvSpPr>
          <p:nvPr>
            <p:ph type="sldNum" sz="quarter" idx="5"/>
          </p:nvPr>
        </p:nvSpPr>
        <p:spPr/>
        <p:txBody>
          <a:bodyPr/>
          <a:lstStyle/>
          <a:p>
            <a:fld id="{045EC52E-CB9E-634A-9E0A-865275A8C39D}" type="slidenum">
              <a:rPr lang="en-MM" smtClean="0"/>
              <a:t>9</a:t>
            </a:fld>
            <a:endParaRPr lang="en-MM"/>
          </a:p>
        </p:txBody>
      </p:sp>
    </p:spTree>
    <p:extLst>
      <p:ext uri="{BB962C8B-B14F-4D97-AF65-F5344CB8AC3E}">
        <p14:creationId xmlns:p14="http://schemas.microsoft.com/office/powerpoint/2010/main" val="203989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4D67C-D0D6-20C9-D6BF-BA4478D33F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AA99E1-DD50-16F7-225B-B0755DD05E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159DE-E301-F746-DF44-8769EDACDCDB}"/>
              </a:ext>
            </a:extLst>
          </p:cNvPr>
          <p:cNvSpPr>
            <a:spLocks noGrp="1"/>
          </p:cNvSpPr>
          <p:nvPr>
            <p:ph type="body" idx="1"/>
          </p:nvPr>
        </p:nvSpPr>
        <p:spPr/>
        <p:txBody>
          <a:bodyPr/>
          <a:lstStyle/>
          <a:p>
            <a:pPr marL="0" indent="0">
              <a:buFontTx/>
              <a:buNone/>
            </a:pPr>
            <a:r>
              <a:rPr lang="en-US" dirty="0"/>
              <a:t>CNNs are specialized neural networks designed for visual data like images.</a:t>
            </a:r>
          </a:p>
          <a:p>
            <a:pPr marL="0" indent="0">
              <a:buFontTx/>
              <a:buNone/>
            </a:pPr>
            <a:r>
              <a:rPr lang="en-US" dirty="0"/>
              <a:t>They leverage the spatial structure of images to detect patterns such as edges, shapes, and textures.</a:t>
            </a:r>
          </a:p>
          <a:p>
            <a:pPr marL="0" indent="0">
              <a:buFontTx/>
              <a:buNone/>
            </a:pPr>
            <a:r>
              <a:rPr lang="en-US" dirty="0"/>
              <a:t>CNNs are the gold standard for computer vision tasks like image classification, object detection, and facial recognition.</a:t>
            </a:r>
            <a:endParaRPr lang="en-US" b="1" dirty="0"/>
          </a:p>
        </p:txBody>
      </p:sp>
      <p:sp>
        <p:nvSpPr>
          <p:cNvPr id="4" name="Slide Number Placeholder 3">
            <a:extLst>
              <a:ext uri="{FF2B5EF4-FFF2-40B4-BE49-F238E27FC236}">
                <a16:creationId xmlns:a16="http://schemas.microsoft.com/office/drawing/2014/main" id="{C76E728D-9ADB-9B1D-4EFD-8646325E61A1}"/>
              </a:ext>
            </a:extLst>
          </p:cNvPr>
          <p:cNvSpPr>
            <a:spLocks noGrp="1"/>
          </p:cNvSpPr>
          <p:nvPr>
            <p:ph type="sldNum" sz="quarter" idx="5"/>
          </p:nvPr>
        </p:nvSpPr>
        <p:spPr/>
        <p:txBody>
          <a:bodyPr/>
          <a:lstStyle/>
          <a:p>
            <a:fld id="{045EC52E-CB9E-634A-9E0A-865275A8C39D}" type="slidenum">
              <a:rPr lang="en-MM" smtClean="0"/>
              <a:t>10</a:t>
            </a:fld>
            <a:endParaRPr lang="en-MM"/>
          </a:p>
        </p:txBody>
      </p:sp>
    </p:spTree>
    <p:extLst>
      <p:ext uri="{BB962C8B-B14F-4D97-AF65-F5344CB8AC3E}">
        <p14:creationId xmlns:p14="http://schemas.microsoft.com/office/powerpoint/2010/main" val="4125009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B5C78-AC30-E152-EDFA-4273757BC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286DE-D0CE-9A74-4F3D-BE36CED16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6354AC-0954-F213-52F5-A01FA82DCC72}"/>
              </a:ext>
            </a:extLst>
          </p:cNvPr>
          <p:cNvSpPr>
            <a:spLocks noGrp="1"/>
          </p:cNvSpPr>
          <p:nvPr>
            <p:ph type="body" idx="1"/>
          </p:nvPr>
        </p:nvSpPr>
        <p:spPr/>
        <p:txBody>
          <a:bodyPr/>
          <a:lstStyle/>
          <a:p>
            <a:pPr marL="0" indent="0">
              <a:buFontTx/>
              <a:buNone/>
            </a:pPr>
            <a:r>
              <a:rPr lang="en-US" b="0" i="0" dirty="0">
                <a:solidFill>
                  <a:srgbClr val="000000"/>
                </a:solidFill>
                <a:effectLst/>
                <a:latin typeface="WordVisi_MSFontService"/>
              </a:rPr>
              <a:t>CNNs are great for detecting patterns in images using convolutional layers. Pooling layers reduce computation, making models faster.</a:t>
            </a:r>
            <a:endParaRPr lang="en-US" b="1" dirty="0"/>
          </a:p>
        </p:txBody>
      </p:sp>
      <p:sp>
        <p:nvSpPr>
          <p:cNvPr id="4" name="Slide Number Placeholder 3">
            <a:extLst>
              <a:ext uri="{FF2B5EF4-FFF2-40B4-BE49-F238E27FC236}">
                <a16:creationId xmlns:a16="http://schemas.microsoft.com/office/drawing/2014/main" id="{292EA471-9972-C698-9B05-6836A26C4071}"/>
              </a:ext>
            </a:extLst>
          </p:cNvPr>
          <p:cNvSpPr>
            <a:spLocks noGrp="1"/>
          </p:cNvSpPr>
          <p:nvPr>
            <p:ph type="sldNum" sz="quarter" idx="5"/>
          </p:nvPr>
        </p:nvSpPr>
        <p:spPr/>
        <p:txBody>
          <a:bodyPr/>
          <a:lstStyle/>
          <a:p>
            <a:fld id="{045EC52E-CB9E-634A-9E0A-865275A8C39D}" type="slidenum">
              <a:rPr lang="en-MM" smtClean="0"/>
              <a:t>11</a:t>
            </a:fld>
            <a:endParaRPr lang="en-MM"/>
          </a:p>
        </p:txBody>
      </p:sp>
    </p:spTree>
    <p:extLst>
      <p:ext uri="{BB962C8B-B14F-4D97-AF65-F5344CB8AC3E}">
        <p14:creationId xmlns:p14="http://schemas.microsoft.com/office/powerpoint/2010/main" val="14798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EE51B-FBEB-BD28-6853-456B36DDB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FB94B-8684-D388-2189-7820E59E7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DE430-FFBD-383E-E305-7D6D6A0CDEC6}"/>
              </a:ext>
            </a:extLst>
          </p:cNvPr>
          <p:cNvSpPr>
            <a:spLocks noGrp="1"/>
          </p:cNvSpPr>
          <p:nvPr>
            <p:ph type="body" idx="1"/>
          </p:nvPr>
        </p:nvSpPr>
        <p:spPr/>
        <p:txBody>
          <a:bodyPr/>
          <a:lstStyle/>
          <a:p>
            <a:endParaRPr lang="en-MM" dirty="0"/>
          </a:p>
        </p:txBody>
      </p:sp>
      <p:sp>
        <p:nvSpPr>
          <p:cNvPr id="4" name="Slide Number Placeholder 3">
            <a:extLst>
              <a:ext uri="{FF2B5EF4-FFF2-40B4-BE49-F238E27FC236}">
                <a16:creationId xmlns:a16="http://schemas.microsoft.com/office/drawing/2014/main" id="{0E23B1E6-1B6D-ACAD-083F-AFA43DBAA230}"/>
              </a:ext>
            </a:extLst>
          </p:cNvPr>
          <p:cNvSpPr>
            <a:spLocks noGrp="1"/>
          </p:cNvSpPr>
          <p:nvPr>
            <p:ph type="sldNum" sz="quarter" idx="5"/>
          </p:nvPr>
        </p:nvSpPr>
        <p:spPr/>
        <p:txBody>
          <a:bodyPr/>
          <a:lstStyle/>
          <a:p>
            <a:fld id="{2D9E78E9-B8BB-43E8-8EBF-E492819AF370}" type="slidenum">
              <a:rPr lang="en-US" smtClean="0"/>
              <a:t>12</a:t>
            </a:fld>
            <a:endParaRPr lang="en-US"/>
          </a:p>
        </p:txBody>
      </p:sp>
    </p:spTree>
    <p:extLst>
      <p:ext uri="{BB962C8B-B14F-4D97-AF65-F5344CB8AC3E}">
        <p14:creationId xmlns:p14="http://schemas.microsoft.com/office/powerpoint/2010/main" val="1691568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B77D0-4BF2-D9C2-1612-E4447DD0B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83947-56BE-8A93-3B3F-82619F5D2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A2245-BE65-61C5-234D-397EFE42647A}"/>
              </a:ext>
            </a:extLst>
          </p:cNvPr>
          <p:cNvSpPr>
            <a:spLocks noGrp="1"/>
          </p:cNvSpPr>
          <p:nvPr>
            <p:ph type="body" idx="1"/>
          </p:nvPr>
        </p:nvSpPr>
        <p:spPr/>
        <p:txBody>
          <a:bodyPr/>
          <a:lstStyle/>
          <a:p>
            <a:pPr marL="0" indent="0">
              <a:buFontTx/>
              <a:buNone/>
            </a:pPr>
            <a:endParaRPr lang="en-US" b="1" dirty="0"/>
          </a:p>
        </p:txBody>
      </p:sp>
      <p:sp>
        <p:nvSpPr>
          <p:cNvPr id="4" name="Slide Number Placeholder 3">
            <a:extLst>
              <a:ext uri="{FF2B5EF4-FFF2-40B4-BE49-F238E27FC236}">
                <a16:creationId xmlns:a16="http://schemas.microsoft.com/office/drawing/2014/main" id="{2F9FE022-980A-C25B-4E31-172A254114AA}"/>
              </a:ext>
            </a:extLst>
          </p:cNvPr>
          <p:cNvSpPr>
            <a:spLocks noGrp="1"/>
          </p:cNvSpPr>
          <p:nvPr>
            <p:ph type="sldNum" sz="quarter" idx="5"/>
          </p:nvPr>
        </p:nvSpPr>
        <p:spPr/>
        <p:txBody>
          <a:bodyPr/>
          <a:lstStyle/>
          <a:p>
            <a:fld id="{045EC52E-CB9E-634A-9E0A-865275A8C39D}" type="slidenum">
              <a:rPr lang="en-MM" smtClean="0"/>
              <a:t>13</a:t>
            </a:fld>
            <a:endParaRPr lang="en-MM"/>
          </a:p>
        </p:txBody>
      </p:sp>
    </p:spTree>
    <p:extLst>
      <p:ext uri="{BB962C8B-B14F-4D97-AF65-F5344CB8AC3E}">
        <p14:creationId xmlns:p14="http://schemas.microsoft.com/office/powerpoint/2010/main" val="3283390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B04ED-4508-0F34-BFC4-0C2161C82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M"/>
          </a:p>
        </p:txBody>
      </p:sp>
      <p:sp>
        <p:nvSpPr>
          <p:cNvPr id="3" name="Subtitle 2">
            <a:extLst>
              <a:ext uri="{FF2B5EF4-FFF2-40B4-BE49-F238E27FC236}">
                <a16:creationId xmlns:a16="http://schemas.microsoft.com/office/drawing/2014/main" id="{39785C1A-F210-A239-82E3-053D405C13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M"/>
          </a:p>
        </p:txBody>
      </p:sp>
      <p:sp>
        <p:nvSpPr>
          <p:cNvPr id="4" name="Date Placeholder 3">
            <a:extLst>
              <a:ext uri="{FF2B5EF4-FFF2-40B4-BE49-F238E27FC236}">
                <a16:creationId xmlns:a16="http://schemas.microsoft.com/office/drawing/2014/main" id="{CE3ACCFE-9CFB-0817-AF62-4B72902A8550}"/>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5" name="Footer Placeholder 4">
            <a:extLst>
              <a:ext uri="{FF2B5EF4-FFF2-40B4-BE49-F238E27FC236}">
                <a16:creationId xmlns:a16="http://schemas.microsoft.com/office/drawing/2014/main" id="{CA7B9ADD-08E0-4EE5-E616-2F467FEBFC80}"/>
              </a:ext>
            </a:extLst>
          </p:cNvPr>
          <p:cNvSpPr>
            <a:spLocks noGrp="1"/>
          </p:cNvSpPr>
          <p:nvPr>
            <p:ph type="ftr" sz="quarter" idx="11"/>
          </p:nvPr>
        </p:nvSpPr>
        <p:spPr/>
        <p:txBody>
          <a:bodyPr/>
          <a:lstStyle/>
          <a:p>
            <a:endParaRPr lang="en-MM"/>
          </a:p>
        </p:txBody>
      </p:sp>
      <p:sp>
        <p:nvSpPr>
          <p:cNvPr id="6" name="Slide Number Placeholder 5">
            <a:extLst>
              <a:ext uri="{FF2B5EF4-FFF2-40B4-BE49-F238E27FC236}">
                <a16:creationId xmlns:a16="http://schemas.microsoft.com/office/drawing/2014/main" id="{213A0EE8-7F6E-8122-537F-EBC88F045895}"/>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48135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72F8-C0B1-A912-44F9-4796F14BC107}"/>
              </a:ext>
            </a:extLst>
          </p:cNvPr>
          <p:cNvSpPr>
            <a:spLocks noGrp="1"/>
          </p:cNvSpPr>
          <p:nvPr>
            <p:ph type="title"/>
          </p:nvPr>
        </p:nvSpPr>
        <p:spPr/>
        <p:txBody>
          <a:bodyPr/>
          <a:lstStyle/>
          <a:p>
            <a:r>
              <a:rPr lang="en-US"/>
              <a:t>Click to edit Master title style</a:t>
            </a:r>
            <a:endParaRPr lang="en-MM"/>
          </a:p>
        </p:txBody>
      </p:sp>
      <p:sp>
        <p:nvSpPr>
          <p:cNvPr id="3" name="Vertical Text Placeholder 2">
            <a:extLst>
              <a:ext uri="{FF2B5EF4-FFF2-40B4-BE49-F238E27FC236}">
                <a16:creationId xmlns:a16="http://schemas.microsoft.com/office/drawing/2014/main" id="{7041BEAC-9692-EBD6-2B67-52679DC382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4" name="Date Placeholder 3">
            <a:extLst>
              <a:ext uri="{FF2B5EF4-FFF2-40B4-BE49-F238E27FC236}">
                <a16:creationId xmlns:a16="http://schemas.microsoft.com/office/drawing/2014/main" id="{1BD033E1-61EE-BE6E-5331-1776B8E51486}"/>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5" name="Footer Placeholder 4">
            <a:extLst>
              <a:ext uri="{FF2B5EF4-FFF2-40B4-BE49-F238E27FC236}">
                <a16:creationId xmlns:a16="http://schemas.microsoft.com/office/drawing/2014/main" id="{1696C4DF-3352-D821-52DA-2F1C1207136B}"/>
              </a:ext>
            </a:extLst>
          </p:cNvPr>
          <p:cNvSpPr>
            <a:spLocks noGrp="1"/>
          </p:cNvSpPr>
          <p:nvPr>
            <p:ph type="ftr" sz="quarter" idx="11"/>
          </p:nvPr>
        </p:nvSpPr>
        <p:spPr/>
        <p:txBody>
          <a:bodyPr/>
          <a:lstStyle/>
          <a:p>
            <a:endParaRPr lang="en-MM"/>
          </a:p>
        </p:txBody>
      </p:sp>
      <p:sp>
        <p:nvSpPr>
          <p:cNvPr id="6" name="Slide Number Placeholder 5">
            <a:extLst>
              <a:ext uri="{FF2B5EF4-FFF2-40B4-BE49-F238E27FC236}">
                <a16:creationId xmlns:a16="http://schemas.microsoft.com/office/drawing/2014/main" id="{8B4A695B-0AF5-6CEF-A599-48A18552CD4E}"/>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3046816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B13E6C-B78E-717D-D0EE-29E04A47E1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M"/>
          </a:p>
        </p:txBody>
      </p:sp>
      <p:sp>
        <p:nvSpPr>
          <p:cNvPr id="3" name="Vertical Text Placeholder 2">
            <a:extLst>
              <a:ext uri="{FF2B5EF4-FFF2-40B4-BE49-F238E27FC236}">
                <a16:creationId xmlns:a16="http://schemas.microsoft.com/office/drawing/2014/main" id="{05C7346B-FA07-DEE7-F33E-7D727DBDC6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4" name="Date Placeholder 3">
            <a:extLst>
              <a:ext uri="{FF2B5EF4-FFF2-40B4-BE49-F238E27FC236}">
                <a16:creationId xmlns:a16="http://schemas.microsoft.com/office/drawing/2014/main" id="{286E7E0D-B878-CD6D-A920-7ED5B52DCFFD}"/>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5" name="Footer Placeholder 4">
            <a:extLst>
              <a:ext uri="{FF2B5EF4-FFF2-40B4-BE49-F238E27FC236}">
                <a16:creationId xmlns:a16="http://schemas.microsoft.com/office/drawing/2014/main" id="{960FF161-62BF-129F-D8F4-B6D5C046FFF5}"/>
              </a:ext>
            </a:extLst>
          </p:cNvPr>
          <p:cNvSpPr>
            <a:spLocks noGrp="1"/>
          </p:cNvSpPr>
          <p:nvPr>
            <p:ph type="ftr" sz="quarter" idx="11"/>
          </p:nvPr>
        </p:nvSpPr>
        <p:spPr/>
        <p:txBody>
          <a:bodyPr/>
          <a:lstStyle/>
          <a:p>
            <a:endParaRPr lang="en-MM"/>
          </a:p>
        </p:txBody>
      </p:sp>
      <p:sp>
        <p:nvSpPr>
          <p:cNvPr id="6" name="Slide Number Placeholder 5">
            <a:extLst>
              <a:ext uri="{FF2B5EF4-FFF2-40B4-BE49-F238E27FC236}">
                <a16:creationId xmlns:a16="http://schemas.microsoft.com/office/drawing/2014/main" id="{68F04EF4-8599-52F9-288E-1B4CB478499A}"/>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312838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28-07-20)-07">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336344" y="317450"/>
            <a:ext cx="11509684" cy="29528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3308258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ur team 28">
    <p:spTree>
      <p:nvGrpSpPr>
        <p:cNvPr id="1" name=""/>
        <p:cNvGrpSpPr/>
        <p:nvPr/>
      </p:nvGrpSpPr>
      <p:grpSpPr>
        <a:xfrm>
          <a:off x="0" y="0"/>
          <a:ext cx="0" cy="0"/>
          <a:chOff x="0" y="0"/>
          <a:chExt cx="0" cy="0"/>
        </a:xfrm>
      </p:grpSpPr>
      <p:sp>
        <p:nvSpPr>
          <p:cNvPr id="5" name="Рисунок 2"/>
          <p:cNvSpPr>
            <a:spLocks noGrp="1"/>
          </p:cNvSpPr>
          <p:nvPr>
            <p:ph type="pic" sz="quarter" idx="11"/>
          </p:nvPr>
        </p:nvSpPr>
        <p:spPr>
          <a:xfrm>
            <a:off x="0" y="0"/>
            <a:ext cx="6096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2357022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s">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D2D95644-5228-41DD-98F0-AA7395A912C1}"/>
              </a:ext>
            </a:extLst>
          </p:cNvPr>
          <p:cNvSpPr>
            <a:spLocks noGrp="1"/>
          </p:cNvSpPr>
          <p:nvPr>
            <p:ph type="pic" sz="quarter" idx="10"/>
          </p:nvPr>
        </p:nvSpPr>
        <p:spPr>
          <a:xfrm>
            <a:off x="1"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noAutofit/>
          </a:bodyPr>
          <a:lstStyle>
            <a:lvl1pPr>
              <a:defRPr lang="ru-RU" sz="100">
                <a:solidFill>
                  <a:schemeClr val="tx1"/>
                </a:solidFill>
              </a:defRPr>
            </a:lvl1pPr>
          </a:lstStyle>
          <a:p>
            <a:pPr lvl="0"/>
            <a:endParaRPr lang="ru-RU"/>
          </a:p>
        </p:txBody>
      </p:sp>
    </p:spTree>
    <p:extLst>
      <p:ext uri="{BB962C8B-B14F-4D97-AF65-F5344CB8AC3E}">
        <p14:creationId xmlns:p14="http://schemas.microsoft.com/office/powerpoint/2010/main" val="277296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pening (28-07-20)-07">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336344" y="317450"/>
            <a:ext cx="11509684" cy="29528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2713186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_Opening (28-07-20)-23">
    <p:spTree>
      <p:nvGrpSpPr>
        <p:cNvPr id="1" name=""/>
        <p:cNvGrpSpPr/>
        <p:nvPr/>
      </p:nvGrpSpPr>
      <p:grpSpPr>
        <a:xfrm>
          <a:off x="0" y="0"/>
          <a:ext cx="0" cy="0"/>
          <a:chOff x="0" y="0"/>
          <a:chExt cx="0" cy="0"/>
        </a:xfrm>
      </p:grpSpPr>
      <p:sp>
        <p:nvSpPr>
          <p:cNvPr id="4" name="Рисунок 2"/>
          <p:cNvSpPr>
            <a:spLocks noGrp="1"/>
          </p:cNvSpPr>
          <p:nvPr>
            <p:ph type="pic" sz="quarter" idx="11"/>
          </p:nvPr>
        </p:nvSpPr>
        <p:spPr>
          <a:xfrm>
            <a:off x="3930650" y="0"/>
            <a:ext cx="8261350" cy="6858000"/>
          </a:xfrm>
          <a:custGeom>
            <a:avLst/>
            <a:gdLst>
              <a:gd name="connsiteX0" fmla="*/ 2910467 w 12359204"/>
              <a:gd name="connsiteY0" fmla="*/ 5373231 h 10288587"/>
              <a:gd name="connsiteX1" fmla="*/ 5824254 w 12359204"/>
              <a:gd name="connsiteY1" fmla="*/ 10288587 h 10288587"/>
              <a:gd name="connsiteX2" fmla="*/ 0 w 12359204"/>
              <a:gd name="connsiteY2" fmla="*/ 10288587 h 10288587"/>
              <a:gd name="connsiteX3" fmla="*/ 9555280 w 12359204"/>
              <a:gd name="connsiteY3" fmla="*/ 5268661 h 10288587"/>
              <a:gd name="connsiteX4" fmla="*/ 12359204 w 12359204"/>
              <a:gd name="connsiteY4" fmla="*/ 5268661 h 10288587"/>
              <a:gd name="connsiteX5" fmla="*/ 12359204 w 12359204"/>
              <a:gd name="connsiteY5" fmla="*/ 10005937 h 10288587"/>
              <a:gd name="connsiteX6" fmla="*/ 9297499 w 12359204"/>
              <a:gd name="connsiteY6" fmla="*/ 5268661 h 10288587"/>
              <a:gd name="connsiteX7" fmla="*/ 12268756 w 12359204"/>
              <a:gd name="connsiteY7" fmla="*/ 10288587 h 10288587"/>
              <a:gd name="connsiteX8" fmla="*/ 6321724 w 12359204"/>
              <a:gd name="connsiteY8" fmla="*/ 10288587 h 10288587"/>
              <a:gd name="connsiteX9" fmla="*/ 3099470 w 12359204"/>
              <a:gd name="connsiteY9" fmla="*/ 5268661 h 10288587"/>
              <a:gd name="connsiteX10" fmla="*/ 9046500 w 12359204"/>
              <a:gd name="connsiteY10" fmla="*/ 5268661 h 10288587"/>
              <a:gd name="connsiteX11" fmla="*/ 6071855 w 12359204"/>
              <a:gd name="connsiteY11" fmla="*/ 10288587 h 10288587"/>
              <a:gd name="connsiteX12" fmla="*/ 12359204 w 12359204"/>
              <a:gd name="connsiteY12" fmla="*/ 282649 h 10288587"/>
              <a:gd name="connsiteX13" fmla="*/ 12359204 w 12359204"/>
              <a:gd name="connsiteY13" fmla="*/ 5019925 h 10288587"/>
              <a:gd name="connsiteX14" fmla="*/ 9555280 w 12359204"/>
              <a:gd name="connsiteY14" fmla="*/ 5019925 h 10288587"/>
              <a:gd name="connsiteX15" fmla="*/ 6071855 w 12359204"/>
              <a:gd name="connsiteY15" fmla="*/ 0 h 10288587"/>
              <a:gd name="connsiteX16" fmla="*/ 9046500 w 12359204"/>
              <a:gd name="connsiteY16" fmla="*/ 5019925 h 10288587"/>
              <a:gd name="connsiteX17" fmla="*/ 3099470 w 12359204"/>
              <a:gd name="connsiteY17" fmla="*/ 5019925 h 10288587"/>
              <a:gd name="connsiteX18" fmla="*/ 6321724 w 12359204"/>
              <a:gd name="connsiteY18" fmla="*/ 0 h 10288587"/>
              <a:gd name="connsiteX19" fmla="*/ 12268756 w 12359204"/>
              <a:gd name="connsiteY19" fmla="*/ 0 h 10288587"/>
              <a:gd name="connsiteX20" fmla="*/ 9297499 w 12359204"/>
              <a:gd name="connsiteY20" fmla="*/ 5019925 h 1028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59204" h="10288587">
                <a:moveTo>
                  <a:pt x="2910467" y="5373231"/>
                </a:moveTo>
                <a:lnTo>
                  <a:pt x="5824254" y="10288587"/>
                </a:lnTo>
                <a:lnTo>
                  <a:pt x="0" y="10288587"/>
                </a:lnTo>
                <a:close/>
                <a:moveTo>
                  <a:pt x="9555280" y="5268661"/>
                </a:moveTo>
                <a:lnTo>
                  <a:pt x="12359204" y="5268661"/>
                </a:lnTo>
                <a:lnTo>
                  <a:pt x="12359204" y="10005937"/>
                </a:lnTo>
                <a:close/>
                <a:moveTo>
                  <a:pt x="9297499" y="5268661"/>
                </a:moveTo>
                <a:lnTo>
                  <a:pt x="12268756" y="10288587"/>
                </a:lnTo>
                <a:lnTo>
                  <a:pt x="6321724" y="10288587"/>
                </a:lnTo>
                <a:close/>
                <a:moveTo>
                  <a:pt x="3099470" y="5268661"/>
                </a:moveTo>
                <a:lnTo>
                  <a:pt x="9046500" y="5268661"/>
                </a:lnTo>
                <a:lnTo>
                  <a:pt x="6071855" y="10288587"/>
                </a:lnTo>
                <a:close/>
                <a:moveTo>
                  <a:pt x="12359204" y="282649"/>
                </a:moveTo>
                <a:lnTo>
                  <a:pt x="12359204" y="5019925"/>
                </a:lnTo>
                <a:lnTo>
                  <a:pt x="9555280" y="5019925"/>
                </a:lnTo>
                <a:close/>
                <a:moveTo>
                  <a:pt x="6071855" y="0"/>
                </a:moveTo>
                <a:lnTo>
                  <a:pt x="9046500" y="5019925"/>
                </a:lnTo>
                <a:lnTo>
                  <a:pt x="3099470" y="5019925"/>
                </a:lnTo>
                <a:close/>
                <a:moveTo>
                  <a:pt x="6321724" y="0"/>
                </a:moveTo>
                <a:lnTo>
                  <a:pt x="12268756" y="0"/>
                </a:lnTo>
                <a:lnTo>
                  <a:pt x="9297499" y="5019925"/>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ru-RU" sz="100">
                <a:solidFill>
                  <a:schemeClr val="tx1"/>
                </a:solidFill>
              </a:defRPr>
            </a:lvl1pPr>
          </a:lstStyle>
          <a:p>
            <a:pPr lvl="0"/>
            <a:endParaRPr lang="ru-RU"/>
          </a:p>
        </p:txBody>
      </p:sp>
    </p:spTree>
    <p:extLst>
      <p:ext uri="{BB962C8B-B14F-4D97-AF65-F5344CB8AC3E}">
        <p14:creationId xmlns:p14="http://schemas.microsoft.com/office/powerpoint/2010/main" val="8624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pening (28-07-20)-02">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1398913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pening (28-07-20)-12">
    <p:spTree>
      <p:nvGrpSpPr>
        <p:cNvPr id="1" name=""/>
        <p:cNvGrpSpPr/>
        <p:nvPr/>
      </p:nvGrpSpPr>
      <p:grpSpPr>
        <a:xfrm>
          <a:off x="0" y="0"/>
          <a:ext cx="0" cy="0"/>
          <a:chOff x="0" y="0"/>
          <a:chExt cx="0" cy="0"/>
        </a:xfrm>
      </p:grpSpPr>
      <p:sp>
        <p:nvSpPr>
          <p:cNvPr id="3" name="Freeform 8"/>
          <p:cNvSpPr>
            <a:spLocks noGrp="1" noEditPoints="1"/>
          </p:cNvSpPr>
          <p:nvPr>
            <p:ph type="pic" sz="quarter" idx="10"/>
          </p:nvPr>
        </p:nvSpPr>
        <p:spPr bwMode="auto">
          <a:xfrm>
            <a:off x="879620" y="766798"/>
            <a:ext cx="4985877" cy="5324405"/>
          </a:xfrm>
          <a:custGeom>
            <a:avLst/>
            <a:gdLst>
              <a:gd name="T0" fmla="*/ 2112 w 3822"/>
              <a:gd name="T1" fmla="*/ 1271 h 4077"/>
              <a:gd name="T2" fmla="*/ 3822 w 3822"/>
              <a:gd name="T3" fmla="*/ 2972 h 4077"/>
              <a:gd name="T4" fmla="*/ 3822 w 3822"/>
              <a:gd name="T5" fmla="*/ 1781 h 4077"/>
              <a:gd name="T6" fmla="*/ 2112 w 3822"/>
              <a:gd name="T7" fmla="*/ 78 h 4077"/>
              <a:gd name="T8" fmla="*/ 2112 w 3822"/>
              <a:gd name="T9" fmla="*/ 1271 h 4077"/>
              <a:gd name="T10" fmla="*/ 772 w 3822"/>
              <a:gd name="T11" fmla="*/ 1918 h 4077"/>
              <a:gd name="T12" fmla="*/ 2941 w 3822"/>
              <a:gd name="T13" fmla="*/ 4077 h 4077"/>
              <a:gd name="T14" fmla="*/ 2941 w 3822"/>
              <a:gd name="T15" fmla="*/ 2160 h 4077"/>
              <a:gd name="T16" fmla="*/ 772 w 3822"/>
              <a:gd name="T17" fmla="*/ 0 h 4077"/>
              <a:gd name="T18" fmla="*/ 772 w 3822"/>
              <a:gd name="T19" fmla="*/ 1918 h 4077"/>
              <a:gd name="T20" fmla="*/ 0 w 3822"/>
              <a:gd name="T21" fmla="*/ 2405 h 4077"/>
              <a:gd name="T22" fmla="*/ 1620 w 3822"/>
              <a:gd name="T23" fmla="*/ 4018 h 4077"/>
              <a:gd name="T24" fmla="*/ 1620 w 3822"/>
              <a:gd name="T25" fmla="*/ 2825 h 4077"/>
              <a:gd name="T26" fmla="*/ 0 w 3822"/>
              <a:gd name="T27" fmla="*/ 1213 h 4077"/>
              <a:gd name="T28" fmla="*/ 0 w 3822"/>
              <a:gd name="T29" fmla="*/ 2405 h 4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2" h="4077">
                <a:moveTo>
                  <a:pt x="2112" y="1271"/>
                </a:moveTo>
                <a:lnTo>
                  <a:pt x="3822" y="2972"/>
                </a:lnTo>
                <a:lnTo>
                  <a:pt x="3822" y="1781"/>
                </a:lnTo>
                <a:lnTo>
                  <a:pt x="2112" y="78"/>
                </a:lnTo>
                <a:lnTo>
                  <a:pt x="2112" y="1271"/>
                </a:lnTo>
                <a:close/>
                <a:moveTo>
                  <a:pt x="772" y="1918"/>
                </a:moveTo>
                <a:lnTo>
                  <a:pt x="2941" y="4077"/>
                </a:lnTo>
                <a:lnTo>
                  <a:pt x="2941" y="2160"/>
                </a:lnTo>
                <a:lnTo>
                  <a:pt x="772" y="0"/>
                </a:lnTo>
                <a:lnTo>
                  <a:pt x="772" y="1918"/>
                </a:lnTo>
                <a:close/>
                <a:moveTo>
                  <a:pt x="0" y="2405"/>
                </a:moveTo>
                <a:lnTo>
                  <a:pt x="1620" y="4018"/>
                </a:lnTo>
                <a:lnTo>
                  <a:pt x="1620" y="2825"/>
                </a:lnTo>
                <a:lnTo>
                  <a:pt x="0" y="1213"/>
                </a:lnTo>
                <a:lnTo>
                  <a:pt x="0" y="2405"/>
                </a:lnTo>
                <a:close/>
              </a:path>
            </a:pathLst>
          </a:custGeom>
          <a:solidFill>
            <a:srgbClr val="E7E7E7"/>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808865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pening (28-07-20)-21">
    <p:spTree>
      <p:nvGrpSpPr>
        <p:cNvPr id="1" name=""/>
        <p:cNvGrpSpPr/>
        <p:nvPr/>
      </p:nvGrpSpPr>
      <p:grpSpPr>
        <a:xfrm>
          <a:off x="0" y="0"/>
          <a:ext cx="0" cy="0"/>
          <a:chOff x="0" y="0"/>
          <a:chExt cx="0" cy="0"/>
        </a:xfrm>
      </p:grpSpPr>
      <p:sp>
        <p:nvSpPr>
          <p:cNvPr id="7" name="Рисунок 2"/>
          <p:cNvSpPr>
            <a:spLocks noGrp="1"/>
          </p:cNvSpPr>
          <p:nvPr>
            <p:ph type="pic" sz="quarter" idx="11"/>
          </p:nvPr>
        </p:nvSpPr>
        <p:spPr>
          <a:xfrm>
            <a:off x="5774030" y="783773"/>
            <a:ext cx="5253590" cy="5290457"/>
          </a:xfrm>
          <a:custGeom>
            <a:avLst/>
            <a:gdLst>
              <a:gd name="connsiteX0" fmla="*/ 3940192 w 7880385"/>
              <a:gd name="connsiteY0" fmla="*/ 2282867 h 7936911"/>
              <a:gd name="connsiteX1" fmla="*/ 2254604 w 7880385"/>
              <a:gd name="connsiteY1" fmla="*/ 3968455 h 7936911"/>
              <a:gd name="connsiteX2" fmla="*/ 3940192 w 7880385"/>
              <a:gd name="connsiteY2" fmla="*/ 5654043 h 7936911"/>
              <a:gd name="connsiteX3" fmla="*/ 5625780 w 7880385"/>
              <a:gd name="connsiteY3" fmla="*/ 3968455 h 7936911"/>
              <a:gd name="connsiteX4" fmla="*/ 3940192 w 7880385"/>
              <a:gd name="connsiteY4" fmla="*/ 2282867 h 7936911"/>
              <a:gd name="connsiteX5" fmla="*/ 3939062 w 7880385"/>
              <a:gd name="connsiteY5" fmla="*/ 0 h 7936911"/>
              <a:gd name="connsiteX6" fmla="*/ 4142456 w 7880385"/>
              <a:gd name="connsiteY6" fmla="*/ 4528 h 7936911"/>
              <a:gd name="connsiteX7" fmla="*/ 4343590 w 7880385"/>
              <a:gd name="connsiteY7" fmla="*/ 20374 h 7936911"/>
              <a:gd name="connsiteX8" fmla="*/ 4540204 w 7880385"/>
              <a:gd name="connsiteY8" fmla="*/ 45276 h 7936911"/>
              <a:gd name="connsiteX9" fmla="*/ 4734558 w 7880385"/>
              <a:gd name="connsiteY9" fmla="*/ 81497 h 7936911"/>
              <a:gd name="connsiteX10" fmla="*/ 4924394 w 7880385"/>
              <a:gd name="connsiteY10" fmla="*/ 126773 h 7936911"/>
              <a:gd name="connsiteX11" fmla="*/ 5111968 w 7880385"/>
              <a:gd name="connsiteY11" fmla="*/ 178841 h 7936911"/>
              <a:gd name="connsiteX12" fmla="*/ 5295022 w 7880385"/>
              <a:gd name="connsiteY12" fmla="*/ 239964 h 7936911"/>
              <a:gd name="connsiteX13" fmla="*/ 5473556 w 7880385"/>
              <a:gd name="connsiteY13" fmla="*/ 312406 h 7936911"/>
              <a:gd name="connsiteX14" fmla="*/ 5649832 w 7880385"/>
              <a:gd name="connsiteY14" fmla="*/ 391639 h 7936911"/>
              <a:gd name="connsiteX15" fmla="*/ 5819326 w 7880385"/>
              <a:gd name="connsiteY15" fmla="*/ 479927 h 7936911"/>
              <a:gd name="connsiteX16" fmla="*/ 5984302 w 7880385"/>
              <a:gd name="connsiteY16" fmla="*/ 575007 h 7936911"/>
              <a:gd name="connsiteX17" fmla="*/ 6142497 w 7880385"/>
              <a:gd name="connsiteY17" fmla="*/ 679143 h 7936911"/>
              <a:gd name="connsiteX18" fmla="*/ 6298432 w 7880385"/>
              <a:gd name="connsiteY18" fmla="*/ 787805 h 7936911"/>
              <a:gd name="connsiteX19" fmla="*/ 6447588 w 7880385"/>
              <a:gd name="connsiteY19" fmla="*/ 907787 h 7936911"/>
              <a:gd name="connsiteX20" fmla="*/ 6589964 w 7880385"/>
              <a:gd name="connsiteY20" fmla="*/ 1030033 h 7936911"/>
              <a:gd name="connsiteX21" fmla="*/ 6727820 w 7880385"/>
              <a:gd name="connsiteY21" fmla="*/ 1163598 h 7936911"/>
              <a:gd name="connsiteX22" fmla="*/ 6856636 w 7880385"/>
              <a:gd name="connsiteY22" fmla="*/ 1301690 h 7936911"/>
              <a:gd name="connsiteX23" fmla="*/ 6980932 w 7880385"/>
              <a:gd name="connsiteY23" fmla="*/ 1446574 h 7936911"/>
              <a:gd name="connsiteX24" fmla="*/ 7098448 w 7880385"/>
              <a:gd name="connsiteY24" fmla="*/ 1593721 h 7936911"/>
              <a:gd name="connsiteX25" fmla="*/ 7206925 w 7880385"/>
              <a:gd name="connsiteY25" fmla="*/ 1749924 h 7936911"/>
              <a:gd name="connsiteX26" fmla="*/ 7310882 w 7880385"/>
              <a:gd name="connsiteY26" fmla="*/ 1910654 h 7936911"/>
              <a:gd name="connsiteX27" fmla="*/ 7405799 w 7880385"/>
              <a:gd name="connsiteY27" fmla="*/ 2078176 h 7936911"/>
              <a:gd name="connsiteX28" fmla="*/ 7491676 w 7880385"/>
              <a:gd name="connsiteY28" fmla="*/ 2250226 h 7936911"/>
              <a:gd name="connsiteX29" fmla="*/ 7570774 w 7880385"/>
              <a:gd name="connsiteY29" fmla="*/ 2424539 h 7936911"/>
              <a:gd name="connsiteX30" fmla="*/ 7643092 w 7880385"/>
              <a:gd name="connsiteY30" fmla="*/ 2603379 h 7936911"/>
              <a:gd name="connsiteX31" fmla="*/ 7704110 w 7880385"/>
              <a:gd name="connsiteY31" fmla="*/ 2786748 h 7936911"/>
              <a:gd name="connsiteX32" fmla="*/ 7758348 w 7880385"/>
              <a:gd name="connsiteY32" fmla="*/ 2976908 h 7936911"/>
              <a:gd name="connsiteX33" fmla="*/ 7801288 w 7880385"/>
              <a:gd name="connsiteY33" fmla="*/ 3167068 h 7936911"/>
              <a:gd name="connsiteX34" fmla="*/ 7835186 w 7880385"/>
              <a:gd name="connsiteY34" fmla="*/ 3364019 h 7936911"/>
              <a:gd name="connsiteX35" fmla="*/ 7860046 w 7880385"/>
              <a:gd name="connsiteY35" fmla="*/ 3560970 h 7936911"/>
              <a:gd name="connsiteX36" fmla="*/ 7875865 w 7880385"/>
              <a:gd name="connsiteY36" fmla="*/ 3762449 h 7936911"/>
              <a:gd name="connsiteX37" fmla="*/ 7880385 w 7880385"/>
              <a:gd name="connsiteY37" fmla="*/ 3970719 h 7936911"/>
              <a:gd name="connsiteX38" fmla="*/ 7875865 w 7880385"/>
              <a:gd name="connsiteY38" fmla="*/ 4174462 h 7936911"/>
              <a:gd name="connsiteX39" fmla="*/ 7860046 w 7880385"/>
              <a:gd name="connsiteY39" fmla="*/ 4375941 h 7936911"/>
              <a:gd name="connsiteX40" fmla="*/ 7835186 w 7880385"/>
              <a:gd name="connsiteY40" fmla="*/ 4572892 h 7936911"/>
              <a:gd name="connsiteX41" fmla="*/ 7801288 w 7880385"/>
              <a:gd name="connsiteY41" fmla="*/ 4769844 h 7936911"/>
              <a:gd name="connsiteX42" fmla="*/ 7758348 w 7880385"/>
              <a:gd name="connsiteY42" fmla="*/ 4960004 h 7936911"/>
              <a:gd name="connsiteX43" fmla="*/ 7704110 w 7880385"/>
              <a:gd name="connsiteY43" fmla="*/ 5150164 h 7936911"/>
              <a:gd name="connsiteX44" fmla="*/ 7643092 w 7880385"/>
              <a:gd name="connsiteY44" fmla="*/ 5333532 h 7936911"/>
              <a:gd name="connsiteX45" fmla="*/ 7570774 w 7880385"/>
              <a:gd name="connsiteY45" fmla="*/ 5512373 h 7936911"/>
              <a:gd name="connsiteX46" fmla="*/ 7491676 w 7880385"/>
              <a:gd name="connsiteY46" fmla="*/ 5686686 h 7936911"/>
              <a:gd name="connsiteX47" fmla="*/ 7405799 w 7880385"/>
              <a:gd name="connsiteY47" fmla="*/ 5858735 h 7936911"/>
              <a:gd name="connsiteX48" fmla="*/ 7310882 w 7880385"/>
              <a:gd name="connsiteY48" fmla="*/ 6026257 h 7936911"/>
              <a:gd name="connsiteX49" fmla="*/ 7206925 w 7880385"/>
              <a:gd name="connsiteY49" fmla="*/ 6186988 h 7936911"/>
              <a:gd name="connsiteX50" fmla="*/ 7098448 w 7880385"/>
              <a:gd name="connsiteY50" fmla="*/ 6343190 h 7936911"/>
              <a:gd name="connsiteX51" fmla="*/ 6980932 w 7880385"/>
              <a:gd name="connsiteY51" fmla="*/ 6490338 h 7936911"/>
              <a:gd name="connsiteX52" fmla="*/ 6856636 w 7880385"/>
              <a:gd name="connsiteY52" fmla="*/ 6635222 h 7936911"/>
              <a:gd name="connsiteX53" fmla="*/ 6727820 w 7880385"/>
              <a:gd name="connsiteY53" fmla="*/ 6773314 h 7936911"/>
              <a:gd name="connsiteX54" fmla="*/ 6589964 w 7880385"/>
              <a:gd name="connsiteY54" fmla="*/ 6906879 h 7936911"/>
              <a:gd name="connsiteX55" fmla="*/ 6447588 w 7880385"/>
              <a:gd name="connsiteY55" fmla="*/ 7029124 h 7936911"/>
              <a:gd name="connsiteX56" fmla="*/ 6298432 w 7880385"/>
              <a:gd name="connsiteY56" fmla="*/ 7149106 h 7936911"/>
              <a:gd name="connsiteX57" fmla="*/ 6142497 w 7880385"/>
              <a:gd name="connsiteY57" fmla="*/ 7257768 h 7936911"/>
              <a:gd name="connsiteX58" fmla="*/ 5984302 w 7880385"/>
              <a:gd name="connsiteY58" fmla="*/ 7361904 h 7936911"/>
              <a:gd name="connsiteX59" fmla="*/ 5819326 w 7880385"/>
              <a:gd name="connsiteY59" fmla="*/ 7456984 h 7936911"/>
              <a:gd name="connsiteX60" fmla="*/ 5649832 w 7880385"/>
              <a:gd name="connsiteY60" fmla="*/ 7545272 h 7936911"/>
              <a:gd name="connsiteX61" fmla="*/ 5473556 w 7880385"/>
              <a:gd name="connsiteY61" fmla="*/ 7624506 h 7936911"/>
              <a:gd name="connsiteX62" fmla="*/ 5295022 w 7880385"/>
              <a:gd name="connsiteY62" fmla="*/ 7696948 h 7936911"/>
              <a:gd name="connsiteX63" fmla="*/ 5111968 w 7880385"/>
              <a:gd name="connsiteY63" fmla="*/ 7758070 h 7936911"/>
              <a:gd name="connsiteX64" fmla="*/ 4924394 w 7880385"/>
              <a:gd name="connsiteY64" fmla="*/ 7810138 h 7936911"/>
              <a:gd name="connsiteX65" fmla="*/ 4734558 w 7880385"/>
              <a:gd name="connsiteY65" fmla="*/ 7855414 h 7936911"/>
              <a:gd name="connsiteX66" fmla="*/ 4540204 w 7880385"/>
              <a:gd name="connsiteY66" fmla="*/ 7891635 h 7936911"/>
              <a:gd name="connsiteX67" fmla="*/ 4343590 w 7880385"/>
              <a:gd name="connsiteY67" fmla="*/ 7916536 h 7936911"/>
              <a:gd name="connsiteX68" fmla="*/ 4142456 w 7880385"/>
              <a:gd name="connsiteY68" fmla="*/ 7932384 h 7936911"/>
              <a:gd name="connsiteX69" fmla="*/ 3939062 w 7880385"/>
              <a:gd name="connsiteY69" fmla="*/ 7936911 h 7936911"/>
              <a:gd name="connsiteX70" fmla="*/ 3737928 w 7880385"/>
              <a:gd name="connsiteY70" fmla="*/ 7932384 h 7936911"/>
              <a:gd name="connsiteX71" fmla="*/ 3536794 w 7880385"/>
              <a:gd name="connsiteY71" fmla="*/ 7916536 h 7936911"/>
              <a:gd name="connsiteX72" fmla="*/ 3340180 w 7880385"/>
              <a:gd name="connsiteY72" fmla="*/ 7891635 h 7936911"/>
              <a:gd name="connsiteX73" fmla="*/ 3145826 w 7880385"/>
              <a:gd name="connsiteY73" fmla="*/ 7855414 h 7936911"/>
              <a:gd name="connsiteX74" fmla="*/ 2953731 w 7880385"/>
              <a:gd name="connsiteY74" fmla="*/ 7810138 h 7936911"/>
              <a:gd name="connsiteX75" fmla="*/ 2768417 w 7880385"/>
              <a:gd name="connsiteY75" fmla="*/ 7758070 h 7936911"/>
              <a:gd name="connsiteX76" fmla="*/ 2583103 w 7880385"/>
              <a:gd name="connsiteY76" fmla="*/ 7696948 h 7936911"/>
              <a:gd name="connsiteX77" fmla="*/ 2406828 w 7880385"/>
              <a:gd name="connsiteY77" fmla="*/ 7624506 h 7936911"/>
              <a:gd name="connsiteX78" fmla="*/ 2230553 w 7880385"/>
              <a:gd name="connsiteY78" fmla="*/ 7545272 h 7936911"/>
              <a:gd name="connsiteX79" fmla="*/ 2061058 w 7880385"/>
              <a:gd name="connsiteY79" fmla="*/ 7456984 h 7936911"/>
              <a:gd name="connsiteX80" fmla="*/ 1896083 w 7880385"/>
              <a:gd name="connsiteY80" fmla="*/ 7361904 h 7936911"/>
              <a:gd name="connsiteX81" fmla="*/ 1737888 w 7880385"/>
              <a:gd name="connsiteY81" fmla="*/ 7257768 h 7936911"/>
              <a:gd name="connsiteX82" fmla="*/ 1581953 w 7880385"/>
              <a:gd name="connsiteY82" fmla="*/ 7149106 h 7936911"/>
              <a:gd name="connsiteX83" fmla="*/ 1432797 w 7880385"/>
              <a:gd name="connsiteY83" fmla="*/ 7029124 h 7936911"/>
              <a:gd name="connsiteX84" fmla="*/ 1288161 w 7880385"/>
              <a:gd name="connsiteY84" fmla="*/ 6906879 h 7936911"/>
              <a:gd name="connsiteX85" fmla="*/ 1152565 w 7880385"/>
              <a:gd name="connsiteY85" fmla="*/ 6773314 h 7936911"/>
              <a:gd name="connsiteX86" fmla="*/ 1023749 w 7880385"/>
              <a:gd name="connsiteY86" fmla="*/ 6635222 h 7936911"/>
              <a:gd name="connsiteX87" fmla="*/ 897193 w 7880385"/>
              <a:gd name="connsiteY87" fmla="*/ 6490338 h 7936911"/>
              <a:gd name="connsiteX88" fmla="*/ 781937 w 7880385"/>
              <a:gd name="connsiteY88" fmla="*/ 6343190 h 7936911"/>
              <a:gd name="connsiteX89" fmla="*/ 673460 w 7880385"/>
              <a:gd name="connsiteY89" fmla="*/ 6186988 h 7936911"/>
              <a:gd name="connsiteX90" fmla="*/ 569503 w 7880385"/>
              <a:gd name="connsiteY90" fmla="*/ 6026257 h 7936911"/>
              <a:gd name="connsiteX91" fmla="*/ 474586 w 7880385"/>
              <a:gd name="connsiteY91" fmla="*/ 5858735 h 7936911"/>
              <a:gd name="connsiteX92" fmla="*/ 388708 w 7880385"/>
              <a:gd name="connsiteY92" fmla="*/ 5686686 h 7936911"/>
              <a:gd name="connsiteX93" fmla="*/ 307351 w 7880385"/>
              <a:gd name="connsiteY93" fmla="*/ 5512373 h 7936911"/>
              <a:gd name="connsiteX94" fmla="*/ 237293 w 7880385"/>
              <a:gd name="connsiteY94" fmla="*/ 5333532 h 7936911"/>
              <a:gd name="connsiteX95" fmla="*/ 176275 w 7880385"/>
              <a:gd name="connsiteY95" fmla="*/ 5150164 h 7936911"/>
              <a:gd name="connsiteX96" fmla="*/ 122036 w 7880385"/>
              <a:gd name="connsiteY96" fmla="*/ 4960004 h 7936911"/>
              <a:gd name="connsiteX97" fmla="*/ 79098 w 7880385"/>
              <a:gd name="connsiteY97" fmla="*/ 4769844 h 7936911"/>
              <a:gd name="connsiteX98" fmla="*/ 45199 w 7880385"/>
              <a:gd name="connsiteY98" fmla="*/ 4572892 h 7936911"/>
              <a:gd name="connsiteX99" fmla="*/ 20339 w 7880385"/>
              <a:gd name="connsiteY99" fmla="*/ 4375941 h 7936911"/>
              <a:gd name="connsiteX100" fmla="*/ 4520 w 7880385"/>
              <a:gd name="connsiteY100" fmla="*/ 4174462 h 7936911"/>
              <a:gd name="connsiteX101" fmla="*/ 0 w 7880385"/>
              <a:gd name="connsiteY101" fmla="*/ 3970719 h 7936911"/>
              <a:gd name="connsiteX102" fmla="*/ 4520 w 7880385"/>
              <a:gd name="connsiteY102" fmla="*/ 3762449 h 7936911"/>
              <a:gd name="connsiteX103" fmla="*/ 20339 w 7880385"/>
              <a:gd name="connsiteY103" fmla="*/ 3560970 h 7936911"/>
              <a:gd name="connsiteX104" fmla="*/ 45199 w 7880385"/>
              <a:gd name="connsiteY104" fmla="*/ 3364019 h 7936911"/>
              <a:gd name="connsiteX105" fmla="*/ 79098 w 7880385"/>
              <a:gd name="connsiteY105" fmla="*/ 3167068 h 7936911"/>
              <a:gd name="connsiteX106" fmla="*/ 122036 w 7880385"/>
              <a:gd name="connsiteY106" fmla="*/ 2976908 h 7936911"/>
              <a:gd name="connsiteX107" fmla="*/ 176275 w 7880385"/>
              <a:gd name="connsiteY107" fmla="*/ 2786748 h 7936911"/>
              <a:gd name="connsiteX108" fmla="*/ 237293 w 7880385"/>
              <a:gd name="connsiteY108" fmla="*/ 2603379 h 7936911"/>
              <a:gd name="connsiteX109" fmla="*/ 307351 w 7880385"/>
              <a:gd name="connsiteY109" fmla="*/ 2424539 h 7936911"/>
              <a:gd name="connsiteX110" fmla="*/ 388708 w 7880385"/>
              <a:gd name="connsiteY110" fmla="*/ 2250226 h 7936911"/>
              <a:gd name="connsiteX111" fmla="*/ 474586 w 7880385"/>
              <a:gd name="connsiteY111" fmla="*/ 2078176 h 7936911"/>
              <a:gd name="connsiteX112" fmla="*/ 569503 w 7880385"/>
              <a:gd name="connsiteY112" fmla="*/ 1910654 h 7936911"/>
              <a:gd name="connsiteX113" fmla="*/ 673460 w 7880385"/>
              <a:gd name="connsiteY113" fmla="*/ 1749924 h 7936911"/>
              <a:gd name="connsiteX114" fmla="*/ 781937 w 7880385"/>
              <a:gd name="connsiteY114" fmla="*/ 1593721 h 7936911"/>
              <a:gd name="connsiteX115" fmla="*/ 897193 w 7880385"/>
              <a:gd name="connsiteY115" fmla="*/ 1446574 h 7936911"/>
              <a:gd name="connsiteX116" fmla="*/ 1023749 w 7880385"/>
              <a:gd name="connsiteY116" fmla="*/ 1301690 h 7936911"/>
              <a:gd name="connsiteX117" fmla="*/ 1152565 w 7880385"/>
              <a:gd name="connsiteY117" fmla="*/ 1163598 h 7936911"/>
              <a:gd name="connsiteX118" fmla="*/ 1288161 w 7880385"/>
              <a:gd name="connsiteY118" fmla="*/ 1030033 h 7936911"/>
              <a:gd name="connsiteX119" fmla="*/ 1432797 w 7880385"/>
              <a:gd name="connsiteY119" fmla="*/ 907787 h 7936911"/>
              <a:gd name="connsiteX120" fmla="*/ 1581953 w 7880385"/>
              <a:gd name="connsiteY120" fmla="*/ 787805 h 7936911"/>
              <a:gd name="connsiteX121" fmla="*/ 1737888 w 7880385"/>
              <a:gd name="connsiteY121" fmla="*/ 679143 h 7936911"/>
              <a:gd name="connsiteX122" fmla="*/ 1896083 w 7880385"/>
              <a:gd name="connsiteY122" fmla="*/ 575007 h 7936911"/>
              <a:gd name="connsiteX123" fmla="*/ 2061058 w 7880385"/>
              <a:gd name="connsiteY123" fmla="*/ 479927 h 7936911"/>
              <a:gd name="connsiteX124" fmla="*/ 2230553 w 7880385"/>
              <a:gd name="connsiteY124" fmla="*/ 391639 h 7936911"/>
              <a:gd name="connsiteX125" fmla="*/ 2406828 w 7880385"/>
              <a:gd name="connsiteY125" fmla="*/ 312406 h 7936911"/>
              <a:gd name="connsiteX126" fmla="*/ 2583103 w 7880385"/>
              <a:gd name="connsiteY126" fmla="*/ 239964 h 7936911"/>
              <a:gd name="connsiteX127" fmla="*/ 2768417 w 7880385"/>
              <a:gd name="connsiteY127" fmla="*/ 178841 h 7936911"/>
              <a:gd name="connsiteX128" fmla="*/ 2953731 w 7880385"/>
              <a:gd name="connsiteY128" fmla="*/ 126773 h 7936911"/>
              <a:gd name="connsiteX129" fmla="*/ 3145826 w 7880385"/>
              <a:gd name="connsiteY129" fmla="*/ 81497 h 7936911"/>
              <a:gd name="connsiteX130" fmla="*/ 3340180 w 7880385"/>
              <a:gd name="connsiteY130" fmla="*/ 45276 h 7936911"/>
              <a:gd name="connsiteX131" fmla="*/ 3536794 w 7880385"/>
              <a:gd name="connsiteY131" fmla="*/ 20374 h 7936911"/>
              <a:gd name="connsiteX132" fmla="*/ 3737928 w 7880385"/>
              <a:gd name="connsiteY132" fmla="*/ 4528 h 793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7880385" h="7936911">
                <a:moveTo>
                  <a:pt x="3940192" y="2282867"/>
                </a:moveTo>
                <a:cubicBezTo>
                  <a:pt x="3009267" y="2282867"/>
                  <a:pt x="2254604" y="3037530"/>
                  <a:pt x="2254604" y="3968455"/>
                </a:cubicBezTo>
                <a:cubicBezTo>
                  <a:pt x="2254604" y="4899380"/>
                  <a:pt x="3009267" y="5654043"/>
                  <a:pt x="3940192" y="5654043"/>
                </a:cubicBezTo>
                <a:cubicBezTo>
                  <a:pt x="4871117" y="5654043"/>
                  <a:pt x="5625780" y="4899380"/>
                  <a:pt x="5625780" y="3968455"/>
                </a:cubicBezTo>
                <a:cubicBezTo>
                  <a:pt x="5625780" y="3037530"/>
                  <a:pt x="4871117" y="2282867"/>
                  <a:pt x="3940192" y="2282867"/>
                </a:cubicBezTo>
                <a:close/>
                <a:moveTo>
                  <a:pt x="3939062" y="0"/>
                </a:moveTo>
                <a:lnTo>
                  <a:pt x="4142456" y="4528"/>
                </a:lnTo>
                <a:lnTo>
                  <a:pt x="4343590" y="20374"/>
                </a:lnTo>
                <a:lnTo>
                  <a:pt x="4540204" y="45276"/>
                </a:lnTo>
                <a:lnTo>
                  <a:pt x="4734558" y="81497"/>
                </a:lnTo>
                <a:lnTo>
                  <a:pt x="4924394" y="126773"/>
                </a:lnTo>
                <a:lnTo>
                  <a:pt x="5111968" y="178841"/>
                </a:lnTo>
                <a:lnTo>
                  <a:pt x="5295022" y="239964"/>
                </a:lnTo>
                <a:lnTo>
                  <a:pt x="5473556" y="312406"/>
                </a:lnTo>
                <a:lnTo>
                  <a:pt x="5649832" y="391639"/>
                </a:lnTo>
                <a:lnTo>
                  <a:pt x="5819326" y="479927"/>
                </a:lnTo>
                <a:lnTo>
                  <a:pt x="5984302" y="575007"/>
                </a:lnTo>
                <a:lnTo>
                  <a:pt x="6142497" y="679143"/>
                </a:lnTo>
                <a:lnTo>
                  <a:pt x="6298432" y="787805"/>
                </a:lnTo>
                <a:lnTo>
                  <a:pt x="6447588" y="907787"/>
                </a:lnTo>
                <a:lnTo>
                  <a:pt x="6589964" y="1030033"/>
                </a:lnTo>
                <a:lnTo>
                  <a:pt x="6727820" y="1163598"/>
                </a:lnTo>
                <a:lnTo>
                  <a:pt x="6856636" y="1301690"/>
                </a:lnTo>
                <a:lnTo>
                  <a:pt x="6980932" y="1446574"/>
                </a:lnTo>
                <a:lnTo>
                  <a:pt x="7098448" y="1593721"/>
                </a:lnTo>
                <a:lnTo>
                  <a:pt x="7206925" y="1749924"/>
                </a:lnTo>
                <a:lnTo>
                  <a:pt x="7310882" y="1910654"/>
                </a:lnTo>
                <a:lnTo>
                  <a:pt x="7405799" y="2078176"/>
                </a:lnTo>
                <a:lnTo>
                  <a:pt x="7491676" y="2250226"/>
                </a:lnTo>
                <a:lnTo>
                  <a:pt x="7570774" y="2424539"/>
                </a:lnTo>
                <a:lnTo>
                  <a:pt x="7643092" y="2603379"/>
                </a:lnTo>
                <a:lnTo>
                  <a:pt x="7704110" y="2786748"/>
                </a:lnTo>
                <a:lnTo>
                  <a:pt x="7758348" y="2976908"/>
                </a:lnTo>
                <a:lnTo>
                  <a:pt x="7801288" y="3167068"/>
                </a:lnTo>
                <a:lnTo>
                  <a:pt x="7835186" y="3364019"/>
                </a:lnTo>
                <a:lnTo>
                  <a:pt x="7860046" y="3560970"/>
                </a:lnTo>
                <a:lnTo>
                  <a:pt x="7875865" y="3762449"/>
                </a:lnTo>
                <a:lnTo>
                  <a:pt x="7880385" y="3970719"/>
                </a:lnTo>
                <a:lnTo>
                  <a:pt x="7875865" y="4174462"/>
                </a:lnTo>
                <a:lnTo>
                  <a:pt x="7860046" y="4375941"/>
                </a:lnTo>
                <a:lnTo>
                  <a:pt x="7835186" y="4572892"/>
                </a:lnTo>
                <a:lnTo>
                  <a:pt x="7801288" y="4769844"/>
                </a:lnTo>
                <a:lnTo>
                  <a:pt x="7758348" y="4960004"/>
                </a:lnTo>
                <a:lnTo>
                  <a:pt x="7704110" y="5150164"/>
                </a:lnTo>
                <a:lnTo>
                  <a:pt x="7643092" y="5333532"/>
                </a:lnTo>
                <a:lnTo>
                  <a:pt x="7570774" y="5512373"/>
                </a:lnTo>
                <a:lnTo>
                  <a:pt x="7491676" y="5686686"/>
                </a:lnTo>
                <a:lnTo>
                  <a:pt x="7405799" y="5858735"/>
                </a:lnTo>
                <a:lnTo>
                  <a:pt x="7310882" y="6026257"/>
                </a:lnTo>
                <a:lnTo>
                  <a:pt x="7206925" y="6186988"/>
                </a:lnTo>
                <a:lnTo>
                  <a:pt x="7098448" y="6343190"/>
                </a:lnTo>
                <a:lnTo>
                  <a:pt x="6980932" y="6490338"/>
                </a:lnTo>
                <a:lnTo>
                  <a:pt x="6856636" y="6635222"/>
                </a:lnTo>
                <a:lnTo>
                  <a:pt x="6727820" y="6773314"/>
                </a:lnTo>
                <a:lnTo>
                  <a:pt x="6589964" y="6906879"/>
                </a:lnTo>
                <a:lnTo>
                  <a:pt x="6447588" y="7029124"/>
                </a:lnTo>
                <a:lnTo>
                  <a:pt x="6298432" y="7149106"/>
                </a:lnTo>
                <a:lnTo>
                  <a:pt x="6142497" y="7257768"/>
                </a:lnTo>
                <a:lnTo>
                  <a:pt x="5984302" y="7361904"/>
                </a:lnTo>
                <a:lnTo>
                  <a:pt x="5819326" y="7456984"/>
                </a:lnTo>
                <a:lnTo>
                  <a:pt x="5649832" y="7545272"/>
                </a:lnTo>
                <a:lnTo>
                  <a:pt x="5473556" y="7624506"/>
                </a:lnTo>
                <a:lnTo>
                  <a:pt x="5295022" y="7696948"/>
                </a:lnTo>
                <a:lnTo>
                  <a:pt x="5111968" y="7758070"/>
                </a:lnTo>
                <a:lnTo>
                  <a:pt x="4924394" y="7810138"/>
                </a:lnTo>
                <a:lnTo>
                  <a:pt x="4734558" y="7855414"/>
                </a:lnTo>
                <a:lnTo>
                  <a:pt x="4540204" y="7891635"/>
                </a:lnTo>
                <a:lnTo>
                  <a:pt x="4343590" y="7916536"/>
                </a:lnTo>
                <a:lnTo>
                  <a:pt x="4142456" y="7932384"/>
                </a:lnTo>
                <a:lnTo>
                  <a:pt x="3939062" y="7936911"/>
                </a:lnTo>
                <a:lnTo>
                  <a:pt x="3737928" y="7932384"/>
                </a:lnTo>
                <a:lnTo>
                  <a:pt x="3536794" y="7916536"/>
                </a:lnTo>
                <a:lnTo>
                  <a:pt x="3340180" y="7891635"/>
                </a:lnTo>
                <a:lnTo>
                  <a:pt x="3145826" y="7855414"/>
                </a:lnTo>
                <a:lnTo>
                  <a:pt x="2953731" y="7810138"/>
                </a:lnTo>
                <a:lnTo>
                  <a:pt x="2768417" y="7758070"/>
                </a:lnTo>
                <a:lnTo>
                  <a:pt x="2583103" y="7696948"/>
                </a:lnTo>
                <a:lnTo>
                  <a:pt x="2406828" y="7624506"/>
                </a:lnTo>
                <a:lnTo>
                  <a:pt x="2230553" y="7545272"/>
                </a:lnTo>
                <a:lnTo>
                  <a:pt x="2061058" y="7456984"/>
                </a:lnTo>
                <a:lnTo>
                  <a:pt x="1896083" y="7361904"/>
                </a:lnTo>
                <a:lnTo>
                  <a:pt x="1737888" y="7257768"/>
                </a:lnTo>
                <a:lnTo>
                  <a:pt x="1581953" y="7149106"/>
                </a:lnTo>
                <a:lnTo>
                  <a:pt x="1432797" y="7029124"/>
                </a:lnTo>
                <a:lnTo>
                  <a:pt x="1288161" y="6906879"/>
                </a:lnTo>
                <a:lnTo>
                  <a:pt x="1152565" y="6773314"/>
                </a:lnTo>
                <a:lnTo>
                  <a:pt x="1023749" y="6635222"/>
                </a:lnTo>
                <a:lnTo>
                  <a:pt x="897193" y="6490338"/>
                </a:lnTo>
                <a:lnTo>
                  <a:pt x="781937" y="6343190"/>
                </a:lnTo>
                <a:lnTo>
                  <a:pt x="673460" y="6186988"/>
                </a:lnTo>
                <a:lnTo>
                  <a:pt x="569503" y="6026257"/>
                </a:lnTo>
                <a:lnTo>
                  <a:pt x="474586" y="5858735"/>
                </a:lnTo>
                <a:lnTo>
                  <a:pt x="388708" y="5686686"/>
                </a:lnTo>
                <a:lnTo>
                  <a:pt x="307351" y="5512373"/>
                </a:lnTo>
                <a:lnTo>
                  <a:pt x="237293" y="5333532"/>
                </a:lnTo>
                <a:lnTo>
                  <a:pt x="176275" y="5150164"/>
                </a:lnTo>
                <a:lnTo>
                  <a:pt x="122036" y="4960004"/>
                </a:lnTo>
                <a:lnTo>
                  <a:pt x="79098" y="4769844"/>
                </a:lnTo>
                <a:lnTo>
                  <a:pt x="45199" y="4572892"/>
                </a:lnTo>
                <a:lnTo>
                  <a:pt x="20339" y="4375941"/>
                </a:lnTo>
                <a:lnTo>
                  <a:pt x="4520" y="4174462"/>
                </a:lnTo>
                <a:lnTo>
                  <a:pt x="0" y="3970719"/>
                </a:lnTo>
                <a:lnTo>
                  <a:pt x="4520" y="3762449"/>
                </a:lnTo>
                <a:lnTo>
                  <a:pt x="20339" y="3560970"/>
                </a:lnTo>
                <a:lnTo>
                  <a:pt x="45199" y="3364019"/>
                </a:lnTo>
                <a:lnTo>
                  <a:pt x="79098" y="3167068"/>
                </a:lnTo>
                <a:lnTo>
                  <a:pt x="122036" y="2976908"/>
                </a:lnTo>
                <a:lnTo>
                  <a:pt x="176275" y="2786748"/>
                </a:lnTo>
                <a:lnTo>
                  <a:pt x="237293" y="2603379"/>
                </a:lnTo>
                <a:lnTo>
                  <a:pt x="307351" y="2424539"/>
                </a:lnTo>
                <a:lnTo>
                  <a:pt x="388708" y="2250226"/>
                </a:lnTo>
                <a:lnTo>
                  <a:pt x="474586" y="2078176"/>
                </a:lnTo>
                <a:lnTo>
                  <a:pt x="569503" y="1910654"/>
                </a:lnTo>
                <a:lnTo>
                  <a:pt x="673460" y="1749924"/>
                </a:lnTo>
                <a:lnTo>
                  <a:pt x="781937" y="1593721"/>
                </a:lnTo>
                <a:lnTo>
                  <a:pt x="897193" y="1446574"/>
                </a:lnTo>
                <a:lnTo>
                  <a:pt x="1023749" y="1301690"/>
                </a:lnTo>
                <a:lnTo>
                  <a:pt x="1152565" y="1163598"/>
                </a:lnTo>
                <a:lnTo>
                  <a:pt x="1288161" y="1030033"/>
                </a:lnTo>
                <a:lnTo>
                  <a:pt x="1432797" y="907787"/>
                </a:lnTo>
                <a:lnTo>
                  <a:pt x="1581953" y="787805"/>
                </a:lnTo>
                <a:lnTo>
                  <a:pt x="1737888" y="679143"/>
                </a:lnTo>
                <a:lnTo>
                  <a:pt x="1896083" y="575007"/>
                </a:lnTo>
                <a:lnTo>
                  <a:pt x="2061058" y="479927"/>
                </a:lnTo>
                <a:lnTo>
                  <a:pt x="2230553" y="391639"/>
                </a:lnTo>
                <a:lnTo>
                  <a:pt x="2406828" y="312406"/>
                </a:lnTo>
                <a:lnTo>
                  <a:pt x="2583103" y="239964"/>
                </a:lnTo>
                <a:lnTo>
                  <a:pt x="2768417" y="178841"/>
                </a:lnTo>
                <a:lnTo>
                  <a:pt x="2953731" y="126773"/>
                </a:lnTo>
                <a:lnTo>
                  <a:pt x="3145826" y="81497"/>
                </a:lnTo>
                <a:lnTo>
                  <a:pt x="3340180" y="45276"/>
                </a:lnTo>
                <a:lnTo>
                  <a:pt x="3536794" y="20374"/>
                </a:lnTo>
                <a:lnTo>
                  <a:pt x="3737928" y="452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85152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DCD16-FF4E-8293-8218-84F9B262F19C}"/>
              </a:ext>
            </a:extLst>
          </p:cNvPr>
          <p:cNvSpPr>
            <a:spLocks noGrp="1"/>
          </p:cNvSpPr>
          <p:nvPr>
            <p:ph type="title"/>
          </p:nvPr>
        </p:nvSpPr>
        <p:spPr/>
        <p:txBody>
          <a:bodyPr/>
          <a:lstStyle/>
          <a:p>
            <a:r>
              <a:rPr lang="en-US"/>
              <a:t>Click to edit Master title style</a:t>
            </a:r>
            <a:endParaRPr lang="en-MM"/>
          </a:p>
        </p:txBody>
      </p:sp>
      <p:sp>
        <p:nvSpPr>
          <p:cNvPr id="3" name="Content Placeholder 2">
            <a:extLst>
              <a:ext uri="{FF2B5EF4-FFF2-40B4-BE49-F238E27FC236}">
                <a16:creationId xmlns:a16="http://schemas.microsoft.com/office/drawing/2014/main" id="{D34BDD69-471E-D45E-C2DC-0CF686822C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4" name="Date Placeholder 3">
            <a:extLst>
              <a:ext uri="{FF2B5EF4-FFF2-40B4-BE49-F238E27FC236}">
                <a16:creationId xmlns:a16="http://schemas.microsoft.com/office/drawing/2014/main" id="{27105AA6-7F2F-B599-235B-40AAD86EFCB3}"/>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5" name="Footer Placeholder 4">
            <a:extLst>
              <a:ext uri="{FF2B5EF4-FFF2-40B4-BE49-F238E27FC236}">
                <a16:creationId xmlns:a16="http://schemas.microsoft.com/office/drawing/2014/main" id="{4003DDE6-0E86-8E82-B39D-0ECB8BC1581A}"/>
              </a:ext>
            </a:extLst>
          </p:cNvPr>
          <p:cNvSpPr>
            <a:spLocks noGrp="1"/>
          </p:cNvSpPr>
          <p:nvPr>
            <p:ph type="ftr" sz="quarter" idx="11"/>
          </p:nvPr>
        </p:nvSpPr>
        <p:spPr/>
        <p:txBody>
          <a:bodyPr/>
          <a:lstStyle/>
          <a:p>
            <a:endParaRPr lang="en-MM"/>
          </a:p>
        </p:txBody>
      </p:sp>
      <p:sp>
        <p:nvSpPr>
          <p:cNvPr id="6" name="Slide Number Placeholder 5">
            <a:extLst>
              <a:ext uri="{FF2B5EF4-FFF2-40B4-BE49-F238E27FC236}">
                <a16:creationId xmlns:a16="http://schemas.microsoft.com/office/drawing/2014/main" id="{5D2BB5BC-A20E-1F4B-F7A0-BD86D3C9A8A1}"/>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2766654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Opening (28-07-20)-23">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5802467" y="609507"/>
            <a:ext cx="5628516" cy="5638987"/>
          </a:xfrm>
          <a:custGeom>
            <a:avLst/>
            <a:gdLst>
              <a:gd name="connsiteX0" fmla="*/ 4332288 w 8664576"/>
              <a:gd name="connsiteY0" fmla="*/ 2744808 h 8682037"/>
              <a:gd name="connsiteX1" fmla="*/ 2736078 w 8664576"/>
              <a:gd name="connsiteY1" fmla="*/ 4341018 h 8682037"/>
              <a:gd name="connsiteX2" fmla="*/ 4332288 w 8664576"/>
              <a:gd name="connsiteY2" fmla="*/ 5937228 h 8682037"/>
              <a:gd name="connsiteX3" fmla="*/ 5928498 w 8664576"/>
              <a:gd name="connsiteY3" fmla="*/ 4341018 h 8682037"/>
              <a:gd name="connsiteX4" fmla="*/ 4331890 w 8664576"/>
              <a:gd name="connsiteY4" fmla="*/ 0 h 8682037"/>
              <a:gd name="connsiteX5" fmla="*/ 8664576 w 8664576"/>
              <a:gd name="connsiteY5" fmla="*/ 4341019 h 8682037"/>
              <a:gd name="connsiteX6" fmla="*/ 4331890 w 8664576"/>
              <a:gd name="connsiteY6" fmla="*/ 8682037 h 8682037"/>
              <a:gd name="connsiteX7" fmla="*/ 0 w 8664576"/>
              <a:gd name="connsiteY7" fmla="*/ 4341019 h 868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4576" h="8682037">
                <a:moveTo>
                  <a:pt x="4332288" y="2744808"/>
                </a:moveTo>
                <a:lnTo>
                  <a:pt x="2736078" y="4341018"/>
                </a:lnTo>
                <a:lnTo>
                  <a:pt x="4332288" y="5937228"/>
                </a:lnTo>
                <a:lnTo>
                  <a:pt x="5928498" y="4341018"/>
                </a:lnTo>
                <a:close/>
                <a:moveTo>
                  <a:pt x="4331890" y="0"/>
                </a:moveTo>
                <a:lnTo>
                  <a:pt x="8664576" y="4341019"/>
                </a:lnTo>
                <a:lnTo>
                  <a:pt x="4331890" y="8682037"/>
                </a:lnTo>
                <a:lnTo>
                  <a:pt x="0" y="4341019"/>
                </a:lnTo>
                <a:close/>
              </a:path>
            </a:pathLst>
          </a:custGeom>
          <a:solidFill>
            <a:srgbClr val="E7E7E7"/>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207618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am (27-10-22)-01">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7059348B-4582-44DA-BF18-E22101B1BDDD}"/>
              </a:ext>
            </a:extLst>
          </p:cNvPr>
          <p:cNvSpPr/>
          <p:nvPr userDrawn="1"/>
        </p:nvSpPr>
        <p:spPr>
          <a:xfrm>
            <a:off x="0" y="0"/>
            <a:ext cx="12192000" cy="6858000"/>
          </a:xfrm>
          <a:prstGeom prst="rect">
            <a:avLst/>
          </a:prstGeom>
          <a:gradFill>
            <a:gsLst>
              <a:gs pos="10000">
                <a:schemeClr val="accent4">
                  <a:lumMod val="75000"/>
                </a:schemeClr>
              </a:gs>
              <a:gs pos="51000">
                <a:schemeClr val="accent4">
                  <a:lumMod val="80000"/>
                </a:schemeClr>
              </a:gs>
              <a:gs pos="90000">
                <a:schemeClr val="accent4">
                  <a:lumMod val="90000"/>
                </a:schemeClr>
              </a:gs>
            </a:gsLst>
            <a:lin ang="13800000" scaled="0"/>
          </a:gradFill>
          <a:ln w="7620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sz="1200" dirty="0"/>
          </a:p>
        </p:txBody>
      </p:sp>
      <p:sp>
        <p:nvSpPr>
          <p:cNvPr id="14" name="Freeform 5">
            <a:extLst>
              <a:ext uri="{FF2B5EF4-FFF2-40B4-BE49-F238E27FC236}">
                <a16:creationId xmlns:a16="http://schemas.microsoft.com/office/drawing/2014/main" id="{BBA20A61-BDF7-441D-8F60-3544ED4CD986}"/>
              </a:ext>
            </a:extLst>
          </p:cNvPr>
          <p:cNvSpPr>
            <a:spLocks/>
          </p:cNvSpPr>
          <p:nvPr userDrawn="1"/>
        </p:nvSpPr>
        <p:spPr bwMode="auto">
          <a:xfrm rot="4500000">
            <a:off x="-1392470" y="-4844301"/>
            <a:ext cx="15449432" cy="12834374"/>
          </a:xfrm>
          <a:custGeom>
            <a:avLst/>
            <a:gdLst>
              <a:gd name="T0" fmla="*/ 0 w 6600"/>
              <a:gd name="T1" fmla="*/ 5482 h 5482"/>
              <a:gd name="T2" fmla="*/ 3050 w 6600"/>
              <a:gd name="T3" fmla="*/ 145 h 5482"/>
              <a:gd name="T4" fmla="*/ 3060 w 6600"/>
              <a:gd name="T5" fmla="*/ 128 h 5482"/>
              <a:gd name="T6" fmla="*/ 3072 w 6600"/>
              <a:gd name="T7" fmla="*/ 112 h 5482"/>
              <a:gd name="T8" fmla="*/ 3085 w 6600"/>
              <a:gd name="T9" fmla="*/ 98 h 5482"/>
              <a:gd name="T10" fmla="*/ 3096 w 6600"/>
              <a:gd name="T11" fmla="*/ 83 h 5482"/>
              <a:gd name="T12" fmla="*/ 3111 w 6600"/>
              <a:gd name="T13" fmla="*/ 71 h 5482"/>
              <a:gd name="T14" fmla="*/ 3125 w 6600"/>
              <a:gd name="T15" fmla="*/ 59 h 5482"/>
              <a:gd name="T16" fmla="*/ 3140 w 6600"/>
              <a:gd name="T17" fmla="*/ 48 h 5482"/>
              <a:gd name="T18" fmla="*/ 3156 w 6600"/>
              <a:gd name="T19" fmla="*/ 37 h 5482"/>
              <a:gd name="T20" fmla="*/ 3171 w 6600"/>
              <a:gd name="T21" fmla="*/ 29 h 5482"/>
              <a:gd name="T22" fmla="*/ 3189 w 6600"/>
              <a:gd name="T23" fmla="*/ 22 h 5482"/>
              <a:gd name="T24" fmla="*/ 3206 w 6600"/>
              <a:gd name="T25" fmla="*/ 14 h 5482"/>
              <a:gd name="T26" fmla="*/ 3225 w 6600"/>
              <a:gd name="T27" fmla="*/ 10 h 5482"/>
              <a:gd name="T28" fmla="*/ 3242 w 6600"/>
              <a:gd name="T29" fmla="*/ 6 h 5482"/>
              <a:gd name="T30" fmla="*/ 3261 w 6600"/>
              <a:gd name="T31" fmla="*/ 3 h 5482"/>
              <a:gd name="T32" fmla="*/ 3281 w 6600"/>
              <a:gd name="T33" fmla="*/ 0 h 5482"/>
              <a:gd name="T34" fmla="*/ 3301 w 6600"/>
              <a:gd name="T35" fmla="*/ 0 h 5482"/>
              <a:gd name="T36" fmla="*/ 3320 w 6600"/>
              <a:gd name="T37" fmla="*/ 0 h 5482"/>
              <a:gd name="T38" fmla="*/ 3340 w 6600"/>
              <a:gd name="T39" fmla="*/ 3 h 5482"/>
              <a:gd name="T40" fmla="*/ 3359 w 6600"/>
              <a:gd name="T41" fmla="*/ 6 h 5482"/>
              <a:gd name="T42" fmla="*/ 3377 w 6600"/>
              <a:gd name="T43" fmla="*/ 10 h 5482"/>
              <a:gd name="T44" fmla="*/ 3395 w 6600"/>
              <a:gd name="T45" fmla="*/ 14 h 5482"/>
              <a:gd name="T46" fmla="*/ 3412 w 6600"/>
              <a:gd name="T47" fmla="*/ 22 h 5482"/>
              <a:gd name="T48" fmla="*/ 3429 w 6600"/>
              <a:gd name="T49" fmla="*/ 29 h 5482"/>
              <a:gd name="T50" fmla="*/ 3445 w 6600"/>
              <a:gd name="T51" fmla="*/ 37 h 5482"/>
              <a:gd name="T52" fmla="*/ 3461 w 6600"/>
              <a:gd name="T53" fmla="*/ 48 h 5482"/>
              <a:gd name="T54" fmla="*/ 3475 w 6600"/>
              <a:gd name="T55" fmla="*/ 59 h 5482"/>
              <a:gd name="T56" fmla="*/ 3490 w 6600"/>
              <a:gd name="T57" fmla="*/ 71 h 5482"/>
              <a:gd name="T58" fmla="*/ 3504 w 6600"/>
              <a:gd name="T59" fmla="*/ 83 h 5482"/>
              <a:gd name="T60" fmla="*/ 3517 w 6600"/>
              <a:gd name="T61" fmla="*/ 98 h 5482"/>
              <a:gd name="T62" fmla="*/ 3528 w 6600"/>
              <a:gd name="T63" fmla="*/ 112 h 5482"/>
              <a:gd name="T64" fmla="*/ 3540 w 6600"/>
              <a:gd name="T65" fmla="*/ 128 h 5482"/>
              <a:gd name="T66" fmla="*/ 3550 w 6600"/>
              <a:gd name="T67" fmla="*/ 145 h 5482"/>
              <a:gd name="T68" fmla="*/ 6600 w 6600"/>
              <a:gd name="T69" fmla="*/ 5482 h 5482"/>
              <a:gd name="T70" fmla="*/ 0 w 6600"/>
              <a:gd name="T71" fmla="*/ 5482 h 5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0" h="5482">
                <a:moveTo>
                  <a:pt x="0" y="5482"/>
                </a:moveTo>
                <a:lnTo>
                  <a:pt x="3050" y="145"/>
                </a:lnTo>
                <a:lnTo>
                  <a:pt x="3060" y="128"/>
                </a:lnTo>
                <a:lnTo>
                  <a:pt x="3072" y="112"/>
                </a:lnTo>
                <a:lnTo>
                  <a:pt x="3085" y="98"/>
                </a:lnTo>
                <a:lnTo>
                  <a:pt x="3096" y="83"/>
                </a:lnTo>
                <a:lnTo>
                  <a:pt x="3111" y="71"/>
                </a:lnTo>
                <a:lnTo>
                  <a:pt x="3125" y="59"/>
                </a:lnTo>
                <a:lnTo>
                  <a:pt x="3140" y="48"/>
                </a:lnTo>
                <a:lnTo>
                  <a:pt x="3156" y="37"/>
                </a:lnTo>
                <a:lnTo>
                  <a:pt x="3171" y="29"/>
                </a:lnTo>
                <a:lnTo>
                  <a:pt x="3189" y="22"/>
                </a:lnTo>
                <a:lnTo>
                  <a:pt x="3206" y="14"/>
                </a:lnTo>
                <a:lnTo>
                  <a:pt x="3225" y="10"/>
                </a:lnTo>
                <a:lnTo>
                  <a:pt x="3242" y="6"/>
                </a:lnTo>
                <a:lnTo>
                  <a:pt x="3261" y="3"/>
                </a:lnTo>
                <a:lnTo>
                  <a:pt x="3281" y="0"/>
                </a:lnTo>
                <a:lnTo>
                  <a:pt x="3301" y="0"/>
                </a:lnTo>
                <a:lnTo>
                  <a:pt x="3320" y="0"/>
                </a:lnTo>
                <a:lnTo>
                  <a:pt x="3340" y="3"/>
                </a:lnTo>
                <a:lnTo>
                  <a:pt x="3359" y="6"/>
                </a:lnTo>
                <a:lnTo>
                  <a:pt x="3377" y="10"/>
                </a:lnTo>
                <a:lnTo>
                  <a:pt x="3395" y="14"/>
                </a:lnTo>
                <a:lnTo>
                  <a:pt x="3412" y="22"/>
                </a:lnTo>
                <a:lnTo>
                  <a:pt x="3429" y="29"/>
                </a:lnTo>
                <a:lnTo>
                  <a:pt x="3445" y="37"/>
                </a:lnTo>
                <a:lnTo>
                  <a:pt x="3461" y="48"/>
                </a:lnTo>
                <a:lnTo>
                  <a:pt x="3475" y="59"/>
                </a:lnTo>
                <a:lnTo>
                  <a:pt x="3490" y="71"/>
                </a:lnTo>
                <a:lnTo>
                  <a:pt x="3504" y="83"/>
                </a:lnTo>
                <a:lnTo>
                  <a:pt x="3517" y="98"/>
                </a:lnTo>
                <a:lnTo>
                  <a:pt x="3528" y="112"/>
                </a:lnTo>
                <a:lnTo>
                  <a:pt x="3540" y="128"/>
                </a:lnTo>
                <a:lnTo>
                  <a:pt x="3550" y="145"/>
                </a:lnTo>
                <a:lnTo>
                  <a:pt x="6600" y="5482"/>
                </a:lnTo>
                <a:lnTo>
                  <a:pt x="0" y="5482"/>
                </a:lnTo>
                <a:close/>
              </a:path>
            </a:pathLst>
          </a:custGeom>
          <a:gradFill>
            <a:gsLst>
              <a:gs pos="56000">
                <a:schemeClr val="accent4">
                  <a:alpha val="0"/>
                </a:schemeClr>
              </a:gs>
              <a:gs pos="0">
                <a:schemeClr val="accent4"/>
              </a:gs>
            </a:gsLst>
            <a:lin ang="5400000" scaled="0"/>
          </a:gradFill>
          <a:ln w="7620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200"/>
          </a:p>
        </p:txBody>
      </p:sp>
      <p:sp>
        <p:nvSpPr>
          <p:cNvPr id="15" name="Freeform 5">
            <a:extLst>
              <a:ext uri="{FF2B5EF4-FFF2-40B4-BE49-F238E27FC236}">
                <a16:creationId xmlns:a16="http://schemas.microsoft.com/office/drawing/2014/main" id="{AFBB35F4-4B48-405C-9B12-6A3E7931AA40}"/>
              </a:ext>
            </a:extLst>
          </p:cNvPr>
          <p:cNvSpPr>
            <a:spLocks/>
          </p:cNvSpPr>
          <p:nvPr userDrawn="1"/>
        </p:nvSpPr>
        <p:spPr bwMode="auto">
          <a:xfrm rot="4500000">
            <a:off x="-1801756" y="149100"/>
            <a:ext cx="14703413" cy="12214630"/>
          </a:xfrm>
          <a:custGeom>
            <a:avLst/>
            <a:gdLst>
              <a:gd name="T0" fmla="*/ 0 w 6600"/>
              <a:gd name="T1" fmla="*/ 5482 h 5482"/>
              <a:gd name="T2" fmla="*/ 3050 w 6600"/>
              <a:gd name="T3" fmla="*/ 145 h 5482"/>
              <a:gd name="T4" fmla="*/ 3060 w 6600"/>
              <a:gd name="T5" fmla="*/ 128 h 5482"/>
              <a:gd name="T6" fmla="*/ 3072 w 6600"/>
              <a:gd name="T7" fmla="*/ 112 h 5482"/>
              <a:gd name="T8" fmla="*/ 3085 w 6600"/>
              <a:gd name="T9" fmla="*/ 98 h 5482"/>
              <a:gd name="T10" fmla="*/ 3096 w 6600"/>
              <a:gd name="T11" fmla="*/ 83 h 5482"/>
              <a:gd name="T12" fmla="*/ 3111 w 6600"/>
              <a:gd name="T13" fmla="*/ 71 h 5482"/>
              <a:gd name="T14" fmla="*/ 3125 w 6600"/>
              <a:gd name="T15" fmla="*/ 59 h 5482"/>
              <a:gd name="T16" fmla="*/ 3140 w 6600"/>
              <a:gd name="T17" fmla="*/ 48 h 5482"/>
              <a:gd name="T18" fmla="*/ 3156 w 6600"/>
              <a:gd name="T19" fmla="*/ 37 h 5482"/>
              <a:gd name="T20" fmla="*/ 3171 w 6600"/>
              <a:gd name="T21" fmla="*/ 29 h 5482"/>
              <a:gd name="T22" fmla="*/ 3189 w 6600"/>
              <a:gd name="T23" fmla="*/ 22 h 5482"/>
              <a:gd name="T24" fmla="*/ 3206 w 6600"/>
              <a:gd name="T25" fmla="*/ 14 h 5482"/>
              <a:gd name="T26" fmla="*/ 3225 w 6600"/>
              <a:gd name="T27" fmla="*/ 10 h 5482"/>
              <a:gd name="T28" fmla="*/ 3242 w 6600"/>
              <a:gd name="T29" fmla="*/ 6 h 5482"/>
              <a:gd name="T30" fmla="*/ 3261 w 6600"/>
              <a:gd name="T31" fmla="*/ 3 h 5482"/>
              <a:gd name="T32" fmla="*/ 3281 w 6600"/>
              <a:gd name="T33" fmla="*/ 0 h 5482"/>
              <a:gd name="T34" fmla="*/ 3301 w 6600"/>
              <a:gd name="T35" fmla="*/ 0 h 5482"/>
              <a:gd name="T36" fmla="*/ 3320 w 6600"/>
              <a:gd name="T37" fmla="*/ 0 h 5482"/>
              <a:gd name="T38" fmla="*/ 3340 w 6600"/>
              <a:gd name="T39" fmla="*/ 3 h 5482"/>
              <a:gd name="T40" fmla="*/ 3359 w 6600"/>
              <a:gd name="T41" fmla="*/ 6 h 5482"/>
              <a:gd name="T42" fmla="*/ 3377 w 6600"/>
              <a:gd name="T43" fmla="*/ 10 h 5482"/>
              <a:gd name="T44" fmla="*/ 3395 w 6600"/>
              <a:gd name="T45" fmla="*/ 14 h 5482"/>
              <a:gd name="T46" fmla="*/ 3412 w 6600"/>
              <a:gd name="T47" fmla="*/ 22 h 5482"/>
              <a:gd name="T48" fmla="*/ 3429 w 6600"/>
              <a:gd name="T49" fmla="*/ 29 h 5482"/>
              <a:gd name="T50" fmla="*/ 3445 w 6600"/>
              <a:gd name="T51" fmla="*/ 37 h 5482"/>
              <a:gd name="T52" fmla="*/ 3461 w 6600"/>
              <a:gd name="T53" fmla="*/ 48 h 5482"/>
              <a:gd name="T54" fmla="*/ 3475 w 6600"/>
              <a:gd name="T55" fmla="*/ 59 h 5482"/>
              <a:gd name="T56" fmla="*/ 3490 w 6600"/>
              <a:gd name="T57" fmla="*/ 71 h 5482"/>
              <a:gd name="T58" fmla="*/ 3504 w 6600"/>
              <a:gd name="T59" fmla="*/ 83 h 5482"/>
              <a:gd name="T60" fmla="*/ 3517 w 6600"/>
              <a:gd name="T61" fmla="*/ 98 h 5482"/>
              <a:gd name="T62" fmla="*/ 3528 w 6600"/>
              <a:gd name="T63" fmla="*/ 112 h 5482"/>
              <a:gd name="T64" fmla="*/ 3540 w 6600"/>
              <a:gd name="T65" fmla="*/ 128 h 5482"/>
              <a:gd name="T66" fmla="*/ 3550 w 6600"/>
              <a:gd name="T67" fmla="*/ 145 h 5482"/>
              <a:gd name="T68" fmla="*/ 6600 w 6600"/>
              <a:gd name="T69" fmla="*/ 5482 h 5482"/>
              <a:gd name="T70" fmla="*/ 0 w 6600"/>
              <a:gd name="T71" fmla="*/ 5482 h 5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0" h="5482">
                <a:moveTo>
                  <a:pt x="0" y="5482"/>
                </a:moveTo>
                <a:lnTo>
                  <a:pt x="3050" y="145"/>
                </a:lnTo>
                <a:lnTo>
                  <a:pt x="3060" y="128"/>
                </a:lnTo>
                <a:lnTo>
                  <a:pt x="3072" y="112"/>
                </a:lnTo>
                <a:lnTo>
                  <a:pt x="3085" y="98"/>
                </a:lnTo>
                <a:lnTo>
                  <a:pt x="3096" y="83"/>
                </a:lnTo>
                <a:lnTo>
                  <a:pt x="3111" y="71"/>
                </a:lnTo>
                <a:lnTo>
                  <a:pt x="3125" y="59"/>
                </a:lnTo>
                <a:lnTo>
                  <a:pt x="3140" y="48"/>
                </a:lnTo>
                <a:lnTo>
                  <a:pt x="3156" y="37"/>
                </a:lnTo>
                <a:lnTo>
                  <a:pt x="3171" y="29"/>
                </a:lnTo>
                <a:lnTo>
                  <a:pt x="3189" y="22"/>
                </a:lnTo>
                <a:lnTo>
                  <a:pt x="3206" y="14"/>
                </a:lnTo>
                <a:lnTo>
                  <a:pt x="3225" y="10"/>
                </a:lnTo>
                <a:lnTo>
                  <a:pt x="3242" y="6"/>
                </a:lnTo>
                <a:lnTo>
                  <a:pt x="3261" y="3"/>
                </a:lnTo>
                <a:lnTo>
                  <a:pt x="3281" y="0"/>
                </a:lnTo>
                <a:lnTo>
                  <a:pt x="3301" y="0"/>
                </a:lnTo>
                <a:lnTo>
                  <a:pt x="3320" y="0"/>
                </a:lnTo>
                <a:lnTo>
                  <a:pt x="3340" y="3"/>
                </a:lnTo>
                <a:lnTo>
                  <a:pt x="3359" y="6"/>
                </a:lnTo>
                <a:lnTo>
                  <a:pt x="3377" y="10"/>
                </a:lnTo>
                <a:lnTo>
                  <a:pt x="3395" y="14"/>
                </a:lnTo>
                <a:lnTo>
                  <a:pt x="3412" y="22"/>
                </a:lnTo>
                <a:lnTo>
                  <a:pt x="3429" y="29"/>
                </a:lnTo>
                <a:lnTo>
                  <a:pt x="3445" y="37"/>
                </a:lnTo>
                <a:lnTo>
                  <a:pt x="3461" y="48"/>
                </a:lnTo>
                <a:lnTo>
                  <a:pt x="3475" y="59"/>
                </a:lnTo>
                <a:lnTo>
                  <a:pt x="3490" y="71"/>
                </a:lnTo>
                <a:lnTo>
                  <a:pt x="3504" y="83"/>
                </a:lnTo>
                <a:lnTo>
                  <a:pt x="3517" y="98"/>
                </a:lnTo>
                <a:lnTo>
                  <a:pt x="3528" y="112"/>
                </a:lnTo>
                <a:lnTo>
                  <a:pt x="3540" y="128"/>
                </a:lnTo>
                <a:lnTo>
                  <a:pt x="3550" y="145"/>
                </a:lnTo>
                <a:lnTo>
                  <a:pt x="6600" y="5482"/>
                </a:lnTo>
                <a:lnTo>
                  <a:pt x="0" y="5482"/>
                </a:lnTo>
                <a:close/>
              </a:path>
            </a:pathLst>
          </a:custGeom>
          <a:gradFill>
            <a:gsLst>
              <a:gs pos="0">
                <a:schemeClr val="accent4"/>
              </a:gs>
              <a:gs pos="70000">
                <a:schemeClr val="accent4">
                  <a:alpha val="8000"/>
                </a:schemeClr>
              </a:gs>
            </a:gsLst>
            <a:lin ang="5400000" scaled="0"/>
          </a:gradFill>
          <a:ln w="7620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200"/>
          </a:p>
        </p:txBody>
      </p:sp>
      <p:sp>
        <p:nvSpPr>
          <p:cNvPr id="16" name="Freeform 5">
            <a:extLst>
              <a:ext uri="{FF2B5EF4-FFF2-40B4-BE49-F238E27FC236}">
                <a16:creationId xmlns:a16="http://schemas.microsoft.com/office/drawing/2014/main" id="{1AA42074-2531-490B-A0A0-F4D7E652E057}"/>
              </a:ext>
            </a:extLst>
          </p:cNvPr>
          <p:cNvSpPr>
            <a:spLocks/>
          </p:cNvSpPr>
          <p:nvPr userDrawn="1"/>
        </p:nvSpPr>
        <p:spPr bwMode="auto">
          <a:xfrm rot="4500000">
            <a:off x="-8485396" y="-2052425"/>
            <a:ext cx="14703413" cy="12214630"/>
          </a:xfrm>
          <a:custGeom>
            <a:avLst/>
            <a:gdLst>
              <a:gd name="T0" fmla="*/ 0 w 6600"/>
              <a:gd name="T1" fmla="*/ 5482 h 5482"/>
              <a:gd name="T2" fmla="*/ 3050 w 6600"/>
              <a:gd name="T3" fmla="*/ 145 h 5482"/>
              <a:gd name="T4" fmla="*/ 3060 w 6600"/>
              <a:gd name="T5" fmla="*/ 128 h 5482"/>
              <a:gd name="T6" fmla="*/ 3072 w 6600"/>
              <a:gd name="T7" fmla="*/ 112 h 5482"/>
              <a:gd name="T8" fmla="*/ 3085 w 6600"/>
              <a:gd name="T9" fmla="*/ 98 h 5482"/>
              <a:gd name="T10" fmla="*/ 3096 w 6600"/>
              <a:gd name="T11" fmla="*/ 83 h 5482"/>
              <a:gd name="T12" fmla="*/ 3111 w 6600"/>
              <a:gd name="T13" fmla="*/ 71 h 5482"/>
              <a:gd name="T14" fmla="*/ 3125 w 6600"/>
              <a:gd name="T15" fmla="*/ 59 h 5482"/>
              <a:gd name="T16" fmla="*/ 3140 w 6600"/>
              <a:gd name="T17" fmla="*/ 48 h 5482"/>
              <a:gd name="T18" fmla="*/ 3156 w 6600"/>
              <a:gd name="T19" fmla="*/ 37 h 5482"/>
              <a:gd name="T20" fmla="*/ 3171 w 6600"/>
              <a:gd name="T21" fmla="*/ 29 h 5482"/>
              <a:gd name="T22" fmla="*/ 3189 w 6600"/>
              <a:gd name="T23" fmla="*/ 22 h 5482"/>
              <a:gd name="T24" fmla="*/ 3206 w 6600"/>
              <a:gd name="T25" fmla="*/ 14 h 5482"/>
              <a:gd name="T26" fmla="*/ 3225 w 6600"/>
              <a:gd name="T27" fmla="*/ 10 h 5482"/>
              <a:gd name="T28" fmla="*/ 3242 w 6600"/>
              <a:gd name="T29" fmla="*/ 6 h 5482"/>
              <a:gd name="T30" fmla="*/ 3261 w 6600"/>
              <a:gd name="T31" fmla="*/ 3 h 5482"/>
              <a:gd name="T32" fmla="*/ 3281 w 6600"/>
              <a:gd name="T33" fmla="*/ 0 h 5482"/>
              <a:gd name="T34" fmla="*/ 3301 w 6600"/>
              <a:gd name="T35" fmla="*/ 0 h 5482"/>
              <a:gd name="T36" fmla="*/ 3320 w 6600"/>
              <a:gd name="T37" fmla="*/ 0 h 5482"/>
              <a:gd name="T38" fmla="*/ 3340 w 6600"/>
              <a:gd name="T39" fmla="*/ 3 h 5482"/>
              <a:gd name="T40" fmla="*/ 3359 w 6600"/>
              <a:gd name="T41" fmla="*/ 6 h 5482"/>
              <a:gd name="T42" fmla="*/ 3377 w 6600"/>
              <a:gd name="T43" fmla="*/ 10 h 5482"/>
              <a:gd name="T44" fmla="*/ 3395 w 6600"/>
              <a:gd name="T45" fmla="*/ 14 h 5482"/>
              <a:gd name="T46" fmla="*/ 3412 w 6600"/>
              <a:gd name="T47" fmla="*/ 22 h 5482"/>
              <a:gd name="T48" fmla="*/ 3429 w 6600"/>
              <a:gd name="T49" fmla="*/ 29 h 5482"/>
              <a:gd name="T50" fmla="*/ 3445 w 6600"/>
              <a:gd name="T51" fmla="*/ 37 h 5482"/>
              <a:gd name="T52" fmla="*/ 3461 w 6600"/>
              <a:gd name="T53" fmla="*/ 48 h 5482"/>
              <a:gd name="T54" fmla="*/ 3475 w 6600"/>
              <a:gd name="T55" fmla="*/ 59 h 5482"/>
              <a:gd name="T56" fmla="*/ 3490 w 6600"/>
              <a:gd name="T57" fmla="*/ 71 h 5482"/>
              <a:gd name="T58" fmla="*/ 3504 w 6600"/>
              <a:gd name="T59" fmla="*/ 83 h 5482"/>
              <a:gd name="T60" fmla="*/ 3517 w 6600"/>
              <a:gd name="T61" fmla="*/ 98 h 5482"/>
              <a:gd name="T62" fmla="*/ 3528 w 6600"/>
              <a:gd name="T63" fmla="*/ 112 h 5482"/>
              <a:gd name="T64" fmla="*/ 3540 w 6600"/>
              <a:gd name="T65" fmla="*/ 128 h 5482"/>
              <a:gd name="T66" fmla="*/ 3550 w 6600"/>
              <a:gd name="T67" fmla="*/ 145 h 5482"/>
              <a:gd name="T68" fmla="*/ 6600 w 6600"/>
              <a:gd name="T69" fmla="*/ 5482 h 5482"/>
              <a:gd name="T70" fmla="*/ 0 w 6600"/>
              <a:gd name="T71" fmla="*/ 5482 h 5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0" h="5482">
                <a:moveTo>
                  <a:pt x="0" y="5482"/>
                </a:moveTo>
                <a:lnTo>
                  <a:pt x="3050" y="145"/>
                </a:lnTo>
                <a:lnTo>
                  <a:pt x="3060" y="128"/>
                </a:lnTo>
                <a:lnTo>
                  <a:pt x="3072" y="112"/>
                </a:lnTo>
                <a:lnTo>
                  <a:pt x="3085" y="98"/>
                </a:lnTo>
                <a:lnTo>
                  <a:pt x="3096" y="83"/>
                </a:lnTo>
                <a:lnTo>
                  <a:pt x="3111" y="71"/>
                </a:lnTo>
                <a:lnTo>
                  <a:pt x="3125" y="59"/>
                </a:lnTo>
                <a:lnTo>
                  <a:pt x="3140" y="48"/>
                </a:lnTo>
                <a:lnTo>
                  <a:pt x="3156" y="37"/>
                </a:lnTo>
                <a:lnTo>
                  <a:pt x="3171" y="29"/>
                </a:lnTo>
                <a:lnTo>
                  <a:pt x="3189" y="22"/>
                </a:lnTo>
                <a:lnTo>
                  <a:pt x="3206" y="14"/>
                </a:lnTo>
                <a:lnTo>
                  <a:pt x="3225" y="10"/>
                </a:lnTo>
                <a:lnTo>
                  <a:pt x="3242" y="6"/>
                </a:lnTo>
                <a:lnTo>
                  <a:pt x="3261" y="3"/>
                </a:lnTo>
                <a:lnTo>
                  <a:pt x="3281" y="0"/>
                </a:lnTo>
                <a:lnTo>
                  <a:pt x="3301" y="0"/>
                </a:lnTo>
                <a:lnTo>
                  <a:pt x="3320" y="0"/>
                </a:lnTo>
                <a:lnTo>
                  <a:pt x="3340" y="3"/>
                </a:lnTo>
                <a:lnTo>
                  <a:pt x="3359" y="6"/>
                </a:lnTo>
                <a:lnTo>
                  <a:pt x="3377" y="10"/>
                </a:lnTo>
                <a:lnTo>
                  <a:pt x="3395" y="14"/>
                </a:lnTo>
                <a:lnTo>
                  <a:pt x="3412" y="22"/>
                </a:lnTo>
                <a:lnTo>
                  <a:pt x="3429" y="29"/>
                </a:lnTo>
                <a:lnTo>
                  <a:pt x="3445" y="37"/>
                </a:lnTo>
                <a:lnTo>
                  <a:pt x="3461" y="48"/>
                </a:lnTo>
                <a:lnTo>
                  <a:pt x="3475" y="59"/>
                </a:lnTo>
                <a:lnTo>
                  <a:pt x="3490" y="71"/>
                </a:lnTo>
                <a:lnTo>
                  <a:pt x="3504" y="83"/>
                </a:lnTo>
                <a:lnTo>
                  <a:pt x="3517" y="98"/>
                </a:lnTo>
                <a:lnTo>
                  <a:pt x="3528" y="112"/>
                </a:lnTo>
                <a:lnTo>
                  <a:pt x="3540" y="128"/>
                </a:lnTo>
                <a:lnTo>
                  <a:pt x="3550" y="145"/>
                </a:lnTo>
                <a:lnTo>
                  <a:pt x="6600" y="5482"/>
                </a:lnTo>
                <a:lnTo>
                  <a:pt x="0" y="5482"/>
                </a:lnTo>
                <a:close/>
              </a:path>
            </a:pathLst>
          </a:custGeom>
          <a:gradFill>
            <a:gsLst>
              <a:gs pos="64000">
                <a:schemeClr val="accent4">
                  <a:alpha val="19000"/>
                </a:schemeClr>
              </a:gs>
              <a:gs pos="0">
                <a:schemeClr val="accent4"/>
              </a:gs>
            </a:gsLst>
            <a:lin ang="5400000" scaled="0"/>
          </a:gradFill>
          <a:ln w="7620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200"/>
          </a:p>
        </p:txBody>
      </p:sp>
      <p:sp>
        <p:nvSpPr>
          <p:cNvPr id="17" name="Полилиния 7">
            <a:extLst>
              <a:ext uri="{FF2B5EF4-FFF2-40B4-BE49-F238E27FC236}">
                <a16:creationId xmlns:a16="http://schemas.microsoft.com/office/drawing/2014/main" id="{A14810EA-56DF-4535-B63C-551589929764}"/>
              </a:ext>
            </a:extLst>
          </p:cNvPr>
          <p:cNvSpPr/>
          <p:nvPr userDrawn="1"/>
        </p:nvSpPr>
        <p:spPr>
          <a:xfrm>
            <a:off x="-15578667" y="-10429325"/>
            <a:ext cx="43349333" cy="27716649"/>
          </a:xfrm>
          <a:custGeom>
            <a:avLst/>
            <a:gdLst>
              <a:gd name="connsiteX0" fmla="*/ 23368001 w 65024000"/>
              <a:gd name="connsiteY0" fmla="*/ 15646402 h 41581392"/>
              <a:gd name="connsiteX1" fmla="*/ 23368001 w 65024000"/>
              <a:gd name="connsiteY1" fmla="*/ 25934985 h 41581392"/>
              <a:gd name="connsiteX2" fmla="*/ 41656000 w 65024000"/>
              <a:gd name="connsiteY2" fmla="*/ 25934985 h 41581392"/>
              <a:gd name="connsiteX3" fmla="*/ 41656000 w 65024000"/>
              <a:gd name="connsiteY3" fmla="*/ 15646402 h 41581392"/>
              <a:gd name="connsiteX4" fmla="*/ 0 w 65024000"/>
              <a:gd name="connsiteY4" fmla="*/ 0 h 41581392"/>
              <a:gd name="connsiteX5" fmla="*/ 65024000 w 65024000"/>
              <a:gd name="connsiteY5" fmla="*/ 0 h 41581392"/>
              <a:gd name="connsiteX6" fmla="*/ 65024000 w 65024000"/>
              <a:gd name="connsiteY6" fmla="*/ 41581392 h 41581392"/>
              <a:gd name="connsiteX7" fmla="*/ 0 w 65024000"/>
              <a:gd name="connsiteY7" fmla="*/ 41581392 h 415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24000" h="41581392">
                <a:moveTo>
                  <a:pt x="23368001" y="15646402"/>
                </a:moveTo>
                <a:lnTo>
                  <a:pt x="23368001" y="25934985"/>
                </a:lnTo>
                <a:lnTo>
                  <a:pt x="41656000" y="25934985"/>
                </a:lnTo>
                <a:lnTo>
                  <a:pt x="41656000" y="15646402"/>
                </a:lnTo>
                <a:close/>
                <a:moveTo>
                  <a:pt x="0" y="0"/>
                </a:moveTo>
                <a:lnTo>
                  <a:pt x="65024000" y="0"/>
                </a:lnTo>
                <a:lnTo>
                  <a:pt x="65024000" y="41581392"/>
                </a:lnTo>
                <a:lnTo>
                  <a:pt x="0" y="41581392"/>
                </a:lnTo>
                <a:close/>
              </a:path>
            </a:pathLst>
          </a:cu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sz="1200"/>
          </a:p>
        </p:txBody>
      </p:sp>
      <p:sp>
        <p:nvSpPr>
          <p:cNvPr id="4" name="Рисунок 2"/>
          <p:cNvSpPr>
            <a:spLocks noGrp="1"/>
          </p:cNvSpPr>
          <p:nvPr>
            <p:ph type="pic" sz="quarter" idx="12"/>
          </p:nvPr>
        </p:nvSpPr>
        <p:spPr>
          <a:xfrm>
            <a:off x="1012939" y="991213"/>
            <a:ext cx="4876328" cy="4875574"/>
          </a:xfrm>
          <a:custGeom>
            <a:avLst/>
            <a:gdLst>
              <a:gd name="connsiteX0" fmla="*/ 4234 w 5219"/>
              <a:gd name="connsiteY0" fmla="*/ 4234 w 5219"/>
              <a:gd name="connsiteX1" fmla="*/ 4234 w 5219"/>
              <a:gd name="connsiteY1" fmla="*/ 4234 w 5219"/>
              <a:gd name="connsiteX2" fmla="*/ 4234 w 5219"/>
              <a:gd name="connsiteY2" fmla="*/ 4234 w 5219"/>
              <a:gd name="connsiteX3" fmla="*/ 4234 w 5219"/>
              <a:gd name="connsiteY3" fmla="*/ 4234 w 5219"/>
              <a:gd name="connsiteX4" fmla="*/ 4234 w 5219"/>
              <a:gd name="connsiteY4" fmla="*/ 4234 w 5219"/>
              <a:gd name="connsiteX5" fmla="*/ 4234 w 5219"/>
              <a:gd name="connsiteY5" fmla="*/ 4234 w 5219"/>
              <a:gd name="connsiteX6" fmla="*/ 4234 w 5219"/>
              <a:gd name="connsiteY6" fmla="*/ 4234 w 5219"/>
              <a:gd name="connsiteX7" fmla="*/ 4234 w 5219"/>
              <a:gd name="connsiteY7" fmla="*/ 4234 w 5219"/>
              <a:gd name="connsiteX8" fmla="*/ 4234 w 5219"/>
              <a:gd name="connsiteY8" fmla="*/ 4234 w 5219"/>
              <a:gd name="connsiteX9" fmla="*/ 4234 w 5219"/>
              <a:gd name="connsiteY9" fmla="*/ 4234 w 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702" h="7289702">
                <a:moveTo>
                  <a:pt x="3637074" y="0"/>
                </a:moveTo>
                <a:cubicBezTo>
                  <a:pt x="4057596" y="0"/>
                  <a:pt x="4478118" y="160423"/>
                  <a:pt x="4798965" y="481271"/>
                </a:cubicBezTo>
                <a:lnTo>
                  <a:pt x="6808431" y="2490737"/>
                </a:lnTo>
                <a:cubicBezTo>
                  <a:pt x="7450126" y="3132432"/>
                  <a:pt x="7450126" y="4172825"/>
                  <a:pt x="6808431" y="4814520"/>
                </a:cubicBezTo>
                <a:lnTo>
                  <a:pt x="4814520" y="6808431"/>
                </a:lnTo>
                <a:cubicBezTo>
                  <a:pt x="4172825" y="7450126"/>
                  <a:pt x="3132432" y="7450126"/>
                  <a:pt x="2490737" y="6808431"/>
                </a:cubicBezTo>
                <a:lnTo>
                  <a:pt x="481271" y="4798965"/>
                </a:lnTo>
                <a:cubicBezTo>
                  <a:pt x="-160424" y="4157270"/>
                  <a:pt x="-160424" y="3116877"/>
                  <a:pt x="481271" y="2475182"/>
                </a:cubicBezTo>
                <a:lnTo>
                  <a:pt x="2475182" y="481271"/>
                </a:lnTo>
                <a:cubicBezTo>
                  <a:pt x="2796029" y="160423"/>
                  <a:pt x="3216552" y="0"/>
                  <a:pt x="3637074" y="0"/>
                </a:cubicBezTo>
                <a:close/>
              </a:path>
            </a:pathLst>
          </a:custGeom>
          <a:solidFill>
            <a:srgbClr val="E6E6E6"/>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63002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Our team 28">
    <p:spTree>
      <p:nvGrpSpPr>
        <p:cNvPr id="1" name=""/>
        <p:cNvGrpSpPr/>
        <p:nvPr/>
      </p:nvGrpSpPr>
      <p:grpSpPr>
        <a:xfrm>
          <a:off x="0" y="0"/>
          <a:ext cx="0" cy="0"/>
          <a:chOff x="0" y="0"/>
          <a:chExt cx="0" cy="0"/>
        </a:xfrm>
      </p:grpSpPr>
      <p:sp>
        <p:nvSpPr>
          <p:cNvPr id="5" name="Рисунок 2"/>
          <p:cNvSpPr>
            <a:spLocks noGrp="1"/>
          </p:cNvSpPr>
          <p:nvPr>
            <p:ph type="pic" sz="quarter" idx="11"/>
          </p:nvPr>
        </p:nvSpPr>
        <p:spPr>
          <a:xfrm>
            <a:off x="0" y="0"/>
            <a:ext cx="6096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877307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AC0D-B2BD-5178-8426-62DEF9CB26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M"/>
          </a:p>
        </p:txBody>
      </p:sp>
      <p:sp>
        <p:nvSpPr>
          <p:cNvPr id="3" name="Text Placeholder 2">
            <a:extLst>
              <a:ext uri="{FF2B5EF4-FFF2-40B4-BE49-F238E27FC236}">
                <a16:creationId xmlns:a16="http://schemas.microsoft.com/office/drawing/2014/main" id="{077B8DAE-E5A0-331E-8990-3CE22C191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7165C-7A64-6B1E-4931-37517523C107}"/>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5" name="Footer Placeholder 4">
            <a:extLst>
              <a:ext uri="{FF2B5EF4-FFF2-40B4-BE49-F238E27FC236}">
                <a16:creationId xmlns:a16="http://schemas.microsoft.com/office/drawing/2014/main" id="{CB8585CF-CAE3-239C-E4B3-42128AA8B89F}"/>
              </a:ext>
            </a:extLst>
          </p:cNvPr>
          <p:cNvSpPr>
            <a:spLocks noGrp="1"/>
          </p:cNvSpPr>
          <p:nvPr>
            <p:ph type="ftr" sz="quarter" idx="11"/>
          </p:nvPr>
        </p:nvSpPr>
        <p:spPr/>
        <p:txBody>
          <a:bodyPr/>
          <a:lstStyle/>
          <a:p>
            <a:endParaRPr lang="en-MM"/>
          </a:p>
        </p:txBody>
      </p:sp>
      <p:sp>
        <p:nvSpPr>
          <p:cNvPr id="6" name="Slide Number Placeholder 5">
            <a:extLst>
              <a:ext uri="{FF2B5EF4-FFF2-40B4-BE49-F238E27FC236}">
                <a16:creationId xmlns:a16="http://schemas.microsoft.com/office/drawing/2014/main" id="{55FF814D-F877-AFBB-D157-9C553A2CB763}"/>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1680643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6FAF-CD71-4E17-24D5-D23E45D66CC3}"/>
              </a:ext>
            </a:extLst>
          </p:cNvPr>
          <p:cNvSpPr>
            <a:spLocks noGrp="1"/>
          </p:cNvSpPr>
          <p:nvPr>
            <p:ph type="title"/>
          </p:nvPr>
        </p:nvSpPr>
        <p:spPr/>
        <p:txBody>
          <a:bodyPr/>
          <a:lstStyle/>
          <a:p>
            <a:r>
              <a:rPr lang="en-US"/>
              <a:t>Click to edit Master title style</a:t>
            </a:r>
            <a:endParaRPr lang="en-MM"/>
          </a:p>
        </p:txBody>
      </p:sp>
      <p:sp>
        <p:nvSpPr>
          <p:cNvPr id="3" name="Content Placeholder 2">
            <a:extLst>
              <a:ext uri="{FF2B5EF4-FFF2-40B4-BE49-F238E27FC236}">
                <a16:creationId xmlns:a16="http://schemas.microsoft.com/office/drawing/2014/main" id="{AA01B258-0D90-5A5F-5D08-F24437542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4" name="Content Placeholder 3">
            <a:extLst>
              <a:ext uri="{FF2B5EF4-FFF2-40B4-BE49-F238E27FC236}">
                <a16:creationId xmlns:a16="http://schemas.microsoft.com/office/drawing/2014/main" id="{8835555A-BEB8-AE06-0776-6A192D5D98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5" name="Date Placeholder 4">
            <a:extLst>
              <a:ext uri="{FF2B5EF4-FFF2-40B4-BE49-F238E27FC236}">
                <a16:creationId xmlns:a16="http://schemas.microsoft.com/office/drawing/2014/main" id="{9CB8F277-8860-E802-E788-1ADB587F679D}"/>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6" name="Footer Placeholder 5">
            <a:extLst>
              <a:ext uri="{FF2B5EF4-FFF2-40B4-BE49-F238E27FC236}">
                <a16:creationId xmlns:a16="http://schemas.microsoft.com/office/drawing/2014/main" id="{CA9C2222-ECF3-E7EE-43C5-00D21C695977}"/>
              </a:ext>
            </a:extLst>
          </p:cNvPr>
          <p:cNvSpPr>
            <a:spLocks noGrp="1"/>
          </p:cNvSpPr>
          <p:nvPr>
            <p:ph type="ftr" sz="quarter" idx="11"/>
          </p:nvPr>
        </p:nvSpPr>
        <p:spPr/>
        <p:txBody>
          <a:bodyPr/>
          <a:lstStyle/>
          <a:p>
            <a:endParaRPr lang="en-MM"/>
          </a:p>
        </p:txBody>
      </p:sp>
      <p:sp>
        <p:nvSpPr>
          <p:cNvPr id="7" name="Slide Number Placeholder 6">
            <a:extLst>
              <a:ext uri="{FF2B5EF4-FFF2-40B4-BE49-F238E27FC236}">
                <a16:creationId xmlns:a16="http://schemas.microsoft.com/office/drawing/2014/main" id="{7D740B45-9531-4B3C-77F2-929AFD05457D}"/>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2985286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F16C-C3A0-60B2-3AE0-99D859915F46}"/>
              </a:ext>
            </a:extLst>
          </p:cNvPr>
          <p:cNvSpPr>
            <a:spLocks noGrp="1"/>
          </p:cNvSpPr>
          <p:nvPr>
            <p:ph type="title"/>
          </p:nvPr>
        </p:nvSpPr>
        <p:spPr>
          <a:xfrm>
            <a:off x="839788" y="365125"/>
            <a:ext cx="10515600" cy="1325563"/>
          </a:xfrm>
        </p:spPr>
        <p:txBody>
          <a:bodyPr/>
          <a:lstStyle/>
          <a:p>
            <a:r>
              <a:rPr lang="en-US"/>
              <a:t>Click to edit Master title style</a:t>
            </a:r>
            <a:endParaRPr lang="en-MM"/>
          </a:p>
        </p:txBody>
      </p:sp>
      <p:sp>
        <p:nvSpPr>
          <p:cNvPr id="3" name="Text Placeholder 2">
            <a:extLst>
              <a:ext uri="{FF2B5EF4-FFF2-40B4-BE49-F238E27FC236}">
                <a16:creationId xmlns:a16="http://schemas.microsoft.com/office/drawing/2014/main" id="{68987487-E446-6737-ADEF-E5FF6D75DD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77B7D9-6E13-AD54-D871-0F9DA2829A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5" name="Text Placeholder 4">
            <a:extLst>
              <a:ext uri="{FF2B5EF4-FFF2-40B4-BE49-F238E27FC236}">
                <a16:creationId xmlns:a16="http://schemas.microsoft.com/office/drawing/2014/main" id="{BE22AB20-9C0D-D7A9-CFE1-802BAE05E1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DD133A-31E3-D51C-C733-47E257DA37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7" name="Date Placeholder 6">
            <a:extLst>
              <a:ext uri="{FF2B5EF4-FFF2-40B4-BE49-F238E27FC236}">
                <a16:creationId xmlns:a16="http://schemas.microsoft.com/office/drawing/2014/main" id="{F95028EE-572A-5E9E-B7F2-F612DDA8CB58}"/>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8" name="Footer Placeholder 7">
            <a:extLst>
              <a:ext uri="{FF2B5EF4-FFF2-40B4-BE49-F238E27FC236}">
                <a16:creationId xmlns:a16="http://schemas.microsoft.com/office/drawing/2014/main" id="{ED3D92F2-8581-F61F-7D52-91E815222513}"/>
              </a:ext>
            </a:extLst>
          </p:cNvPr>
          <p:cNvSpPr>
            <a:spLocks noGrp="1"/>
          </p:cNvSpPr>
          <p:nvPr>
            <p:ph type="ftr" sz="quarter" idx="11"/>
          </p:nvPr>
        </p:nvSpPr>
        <p:spPr/>
        <p:txBody>
          <a:bodyPr/>
          <a:lstStyle/>
          <a:p>
            <a:endParaRPr lang="en-MM"/>
          </a:p>
        </p:txBody>
      </p:sp>
      <p:sp>
        <p:nvSpPr>
          <p:cNvPr id="9" name="Slide Number Placeholder 8">
            <a:extLst>
              <a:ext uri="{FF2B5EF4-FFF2-40B4-BE49-F238E27FC236}">
                <a16:creationId xmlns:a16="http://schemas.microsoft.com/office/drawing/2014/main" id="{047C3AB8-F25D-DCAA-10E1-6649C2228094}"/>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348025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ED3-8F05-2D38-C305-8C5DDC86556C}"/>
              </a:ext>
            </a:extLst>
          </p:cNvPr>
          <p:cNvSpPr>
            <a:spLocks noGrp="1"/>
          </p:cNvSpPr>
          <p:nvPr>
            <p:ph type="title"/>
          </p:nvPr>
        </p:nvSpPr>
        <p:spPr/>
        <p:txBody>
          <a:bodyPr/>
          <a:lstStyle/>
          <a:p>
            <a:r>
              <a:rPr lang="en-US"/>
              <a:t>Click to edit Master title style</a:t>
            </a:r>
            <a:endParaRPr lang="en-MM"/>
          </a:p>
        </p:txBody>
      </p:sp>
      <p:sp>
        <p:nvSpPr>
          <p:cNvPr id="3" name="Date Placeholder 2">
            <a:extLst>
              <a:ext uri="{FF2B5EF4-FFF2-40B4-BE49-F238E27FC236}">
                <a16:creationId xmlns:a16="http://schemas.microsoft.com/office/drawing/2014/main" id="{2941E232-B166-7DBD-5DC4-BAFA7DA383CF}"/>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4" name="Footer Placeholder 3">
            <a:extLst>
              <a:ext uri="{FF2B5EF4-FFF2-40B4-BE49-F238E27FC236}">
                <a16:creationId xmlns:a16="http://schemas.microsoft.com/office/drawing/2014/main" id="{3869CE3F-133C-5DD8-0407-BF819CBAEF9D}"/>
              </a:ext>
            </a:extLst>
          </p:cNvPr>
          <p:cNvSpPr>
            <a:spLocks noGrp="1"/>
          </p:cNvSpPr>
          <p:nvPr>
            <p:ph type="ftr" sz="quarter" idx="11"/>
          </p:nvPr>
        </p:nvSpPr>
        <p:spPr/>
        <p:txBody>
          <a:bodyPr/>
          <a:lstStyle/>
          <a:p>
            <a:endParaRPr lang="en-MM"/>
          </a:p>
        </p:txBody>
      </p:sp>
      <p:sp>
        <p:nvSpPr>
          <p:cNvPr id="5" name="Slide Number Placeholder 4">
            <a:extLst>
              <a:ext uri="{FF2B5EF4-FFF2-40B4-BE49-F238E27FC236}">
                <a16:creationId xmlns:a16="http://schemas.microsoft.com/office/drawing/2014/main" id="{5B3086AD-7085-4D5D-7E7C-65F7FE969141}"/>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254132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D8CACB-532B-3B0A-3C74-3511FC01BDCC}"/>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3" name="Footer Placeholder 2">
            <a:extLst>
              <a:ext uri="{FF2B5EF4-FFF2-40B4-BE49-F238E27FC236}">
                <a16:creationId xmlns:a16="http://schemas.microsoft.com/office/drawing/2014/main" id="{70ABD3E9-E936-1463-523F-04CAC96AED91}"/>
              </a:ext>
            </a:extLst>
          </p:cNvPr>
          <p:cNvSpPr>
            <a:spLocks noGrp="1"/>
          </p:cNvSpPr>
          <p:nvPr>
            <p:ph type="ftr" sz="quarter" idx="11"/>
          </p:nvPr>
        </p:nvSpPr>
        <p:spPr/>
        <p:txBody>
          <a:bodyPr/>
          <a:lstStyle/>
          <a:p>
            <a:endParaRPr lang="en-MM"/>
          </a:p>
        </p:txBody>
      </p:sp>
      <p:sp>
        <p:nvSpPr>
          <p:cNvPr id="4" name="Slide Number Placeholder 3">
            <a:extLst>
              <a:ext uri="{FF2B5EF4-FFF2-40B4-BE49-F238E27FC236}">
                <a16:creationId xmlns:a16="http://schemas.microsoft.com/office/drawing/2014/main" id="{B5E003A2-7F08-4833-A63F-824A8EECC3BE}"/>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4024603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EFE4-C329-D1EE-C608-5460CFEA7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M"/>
          </a:p>
        </p:txBody>
      </p:sp>
      <p:sp>
        <p:nvSpPr>
          <p:cNvPr id="3" name="Content Placeholder 2">
            <a:extLst>
              <a:ext uri="{FF2B5EF4-FFF2-40B4-BE49-F238E27FC236}">
                <a16:creationId xmlns:a16="http://schemas.microsoft.com/office/drawing/2014/main" id="{D07DFEC5-5991-DE76-2F4A-67899262F7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4" name="Text Placeholder 3">
            <a:extLst>
              <a:ext uri="{FF2B5EF4-FFF2-40B4-BE49-F238E27FC236}">
                <a16:creationId xmlns:a16="http://schemas.microsoft.com/office/drawing/2014/main" id="{7CEE2E61-C286-7138-FE85-F57983104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0165B-B4E8-7935-4EDD-5EFF5BF05655}"/>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6" name="Footer Placeholder 5">
            <a:extLst>
              <a:ext uri="{FF2B5EF4-FFF2-40B4-BE49-F238E27FC236}">
                <a16:creationId xmlns:a16="http://schemas.microsoft.com/office/drawing/2014/main" id="{72120D32-9009-90C9-9D6D-6C3F65F8C2BE}"/>
              </a:ext>
            </a:extLst>
          </p:cNvPr>
          <p:cNvSpPr>
            <a:spLocks noGrp="1"/>
          </p:cNvSpPr>
          <p:nvPr>
            <p:ph type="ftr" sz="quarter" idx="11"/>
          </p:nvPr>
        </p:nvSpPr>
        <p:spPr/>
        <p:txBody>
          <a:bodyPr/>
          <a:lstStyle/>
          <a:p>
            <a:endParaRPr lang="en-MM"/>
          </a:p>
        </p:txBody>
      </p:sp>
      <p:sp>
        <p:nvSpPr>
          <p:cNvPr id="7" name="Slide Number Placeholder 6">
            <a:extLst>
              <a:ext uri="{FF2B5EF4-FFF2-40B4-BE49-F238E27FC236}">
                <a16:creationId xmlns:a16="http://schemas.microsoft.com/office/drawing/2014/main" id="{A05E2B2D-2A76-234D-543F-8A2DABFF148F}"/>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40673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C064-8245-9B06-28EF-9FE5CF250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M"/>
          </a:p>
        </p:txBody>
      </p:sp>
      <p:sp>
        <p:nvSpPr>
          <p:cNvPr id="3" name="Picture Placeholder 2">
            <a:extLst>
              <a:ext uri="{FF2B5EF4-FFF2-40B4-BE49-F238E27FC236}">
                <a16:creationId xmlns:a16="http://schemas.microsoft.com/office/drawing/2014/main" id="{997872CE-7058-1F76-86B2-B76C9774ED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M"/>
          </a:p>
        </p:txBody>
      </p:sp>
      <p:sp>
        <p:nvSpPr>
          <p:cNvPr id="4" name="Text Placeholder 3">
            <a:extLst>
              <a:ext uri="{FF2B5EF4-FFF2-40B4-BE49-F238E27FC236}">
                <a16:creationId xmlns:a16="http://schemas.microsoft.com/office/drawing/2014/main" id="{1824A0E8-A47D-148A-FB86-50CE2AB5F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5B3BE-D1F2-980F-37E3-1B4DC2229DFC}"/>
              </a:ext>
            </a:extLst>
          </p:cNvPr>
          <p:cNvSpPr>
            <a:spLocks noGrp="1"/>
          </p:cNvSpPr>
          <p:nvPr>
            <p:ph type="dt" sz="half" idx="10"/>
          </p:nvPr>
        </p:nvSpPr>
        <p:spPr/>
        <p:txBody>
          <a:bodyPr/>
          <a:lstStyle/>
          <a:p>
            <a:fld id="{FEC684B2-E625-7046-975A-DF63A6C8D719}" type="datetimeFigureOut">
              <a:rPr lang="en-MM" smtClean="0"/>
              <a:t>01/21/2025</a:t>
            </a:fld>
            <a:endParaRPr lang="en-MM"/>
          </a:p>
        </p:txBody>
      </p:sp>
      <p:sp>
        <p:nvSpPr>
          <p:cNvPr id="6" name="Footer Placeholder 5">
            <a:extLst>
              <a:ext uri="{FF2B5EF4-FFF2-40B4-BE49-F238E27FC236}">
                <a16:creationId xmlns:a16="http://schemas.microsoft.com/office/drawing/2014/main" id="{97F0085E-E627-B124-CD92-FA00F39DA7BF}"/>
              </a:ext>
            </a:extLst>
          </p:cNvPr>
          <p:cNvSpPr>
            <a:spLocks noGrp="1"/>
          </p:cNvSpPr>
          <p:nvPr>
            <p:ph type="ftr" sz="quarter" idx="11"/>
          </p:nvPr>
        </p:nvSpPr>
        <p:spPr/>
        <p:txBody>
          <a:bodyPr/>
          <a:lstStyle/>
          <a:p>
            <a:endParaRPr lang="en-MM"/>
          </a:p>
        </p:txBody>
      </p:sp>
      <p:sp>
        <p:nvSpPr>
          <p:cNvPr id="7" name="Slide Number Placeholder 6">
            <a:extLst>
              <a:ext uri="{FF2B5EF4-FFF2-40B4-BE49-F238E27FC236}">
                <a16:creationId xmlns:a16="http://schemas.microsoft.com/office/drawing/2014/main" id="{4114D1B2-98BA-5734-6381-90A3AC028412}"/>
              </a:ext>
            </a:extLst>
          </p:cNvPr>
          <p:cNvSpPr>
            <a:spLocks noGrp="1"/>
          </p:cNvSpPr>
          <p:nvPr>
            <p:ph type="sldNum" sz="quarter" idx="12"/>
          </p:nvPr>
        </p:nvSpPr>
        <p:spPr/>
        <p:txBody>
          <a:bodyPr/>
          <a:lstStyle/>
          <a:p>
            <a:fld id="{C794DC26-6623-ED43-9A8C-B924644A9EA5}" type="slidenum">
              <a:rPr lang="en-MM" smtClean="0"/>
              <a:t>‹#›</a:t>
            </a:fld>
            <a:endParaRPr lang="en-MM"/>
          </a:p>
        </p:txBody>
      </p:sp>
    </p:spTree>
    <p:extLst>
      <p:ext uri="{BB962C8B-B14F-4D97-AF65-F5344CB8AC3E}">
        <p14:creationId xmlns:p14="http://schemas.microsoft.com/office/powerpoint/2010/main" val="2122931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96BEEC-34C4-9F7D-9F20-98BE8BED5F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M"/>
          </a:p>
        </p:txBody>
      </p:sp>
      <p:sp>
        <p:nvSpPr>
          <p:cNvPr id="3" name="Text Placeholder 2">
            <a:extLst>
              <a:ext uri="{FF2B5EF4-FFF2-40B4-BE49-F238E27FC236}">
                <a16:creationId xmlns:a16="http://schemas.microsoft.com/office/drawing/2014/main" id="{B01E051B-870A-2520-5D29-FAD0CC910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M"/>
          </a:p>
        </p:txBody>
      </p:sp>
      <p:sp>
        <p:nvSpPr>
          <p:cNvPr id="4" name="Date Placeholder 3">
            <a:extLst>
              <a:ext uri="{FF2B5EF4-FFF2-40B4-BE49-F238E27FC236}">
                <a16:creationId xmlns:a16="http://schemas.microsoft.com/office/drawing/2014/main" id="{AF5527A0-7175-C9EB-8223-CFF0DC322F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684B2-E625-7046-975A-DF63A6C8D719}" type="datetimeFigureOut">
              <a:rPr lang="en-MM" smtClean="0"/>
              <a:t>01/21/2025</a:t>
            </a:fld>
            <a:endParaRPr lang="en-MM"/>
          </a:p>
        </p:txBody>
      </p:sp>
      <p:sp>
        <p:nvSpPr>
          <p:cNvPr id="5" name="Footer Placeholder 4">
            <a:extLst>
              <a:ext uri="{FF2B5EF4-FFF2-40B4-BE49-F238E27FC236}">
                <a16:creationId xmlns:a16="http://schemas.microsoft.com/office/drawing/2014/main" id="{3A778D62-A155-B21A-E079-4927A35BBF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M"/>
          </a:p>
        </p:txBody>
      </p:sp>
      <p:sp>
        <p:nvSpPr>
          <p:cNvPr id="6" name="Slide Number Placeholder 5">
            <a:extLst>
              <a:ext uri="{FF2B5EF4-FFF2-40B4-BE49-F238E27FC236}">
                <a16:creationId xmlns:a16="http://schemas.microsoft.com/office/drawing/2014/main" id="{0100F165-90C2-80D1-2D8F-F9EB5B3DEA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4DC26-6623-ED43-9A8C-B924644A9EA5}" type="slidenum">
              <a:rPr lang="en-MM" smtClean="0"/>
              <a:t>‹#›</a:t>
            </a:fld>
            <a:endParaRPr lang="en-MM"/>
          </a:p>
        </p:txBody>
      </p:sp>
    </p:spTree>
    <p:extLst>
      <p:ext uri="{BB962C8B-B14F-4D97-AF65-F5344CB8AC3E}">
        <p14:creationId xmlns:p14="http://schemas.microsoft.com/office/powerpoint/2010/main" val="2471632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7917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hdr="0" dt="0"/>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addepto.com/blog/deep-learning-architecture/" TargetMode="Externa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олилиния 19"/>
          <p:cNvSpPr/>
          <p:nvPr/>
        </p:nvSpPr>
        <p:spPr>
          <a:xfrm>
            <a:off x="6899439" y="372188"/>
            <a:ext cx="4723382" cy="6113625"/>
          </a:xfrm>
          <a:custGeom>
            <a:avLst/>
            <a:gdLst>
              <a:gd name="connsiteX0" fmla="*/ 609600 w 5848350"/>
              <a:gd name="connsiteY0" fmla="*/ 609600 h 5848350"/>
              <a:gd name="connsiteX1" fmla="*/ 609600 w 5848350"/>
              <a:gd name="connsiteY1" fmla="*/ 5238750 h 5848350"/>
              <a:gd name="connsiteX2" fmla="*/ 5238750 w 5848350"/>
              <a:gd name="connsiteY2" fmla="*/ 5238750 h 5848350"/>
              <a:gd name="connsiteX3" fmla="*/ 5238750 w 5848350"/>
              <a:gd name="connsiteY3" fmla="*/ 609600 h 5848350"/>
              <a:gd name="connsiteX4" fmla="*/ 0 w 5848350"/>
              <a:gd name="connsiteY4" fmla="*/ 0 h 5848350"/>
              <a:gd name="connsiteX5" fmla="*/ 5848350 w 5848350"/>
              <a:gd name="connsiteY5" fmla="*/ 0 h 5848350"/>
              <a:gd name="connsiteX6" fmla="*/ 5848350 w 5848350"/>
              <a:gd name="connsiteY6" fmla="*/ 5848350 h 5848350"/>
              <a:gd name="connsiteX7" fmla="*/ 0 w 5848350"/>
              <a:gd name="connsiteY7" fmla="*/ 5848350 h 584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8350" h="5848350">
                <a:moveTo>
                  <a:pt x="609600" y="609600"/>
                </a:moveTo>
                <a:lnTo>
                  <a:pt x="609600" y="5238750"/>
                </a:lnTo>
                <a:lnTo>
                  <a:pt x="5238750" y="5238750"/>
                </a:lnTo>
                <a:lnTo>
                  <a:pt x="5238750" y="609600"/>
                </a:lnTo>
                <a:close/>
                <a:moveTo>
                  <a:pt x="0" y="0"/>
                </a:moveTo>
                <a:lnTo>
                  <a:pt x="5848350" y="0"/>
                </a:lnTo>
                <a:lnTo>
                  <a:pt x="5848350" y="5848350"/>
                </a:lnTo>
                <a:lnTo>
                  <a:pt x="0" y="5848350"/>
                </a:lnTo>
                <a:close/>
              </a:path>
            </a:pathLst>
          </a:custGeom>
          <a:solidFill>
            <a:srgbClr val="3A8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eaLnBrk="0" fontAlgn="base" hangingPunct="0">
              <a:spcBef>
                <a:spcPct val="0"/>
              </a:spcBef>
              <a:spcAft>
                <a:spcPct val="0"/>
              </a:spcAft>
            </a:pPr>
            <a:endParaRPr lang="en-US" sz="1200">
              <a:solidFill>
                <a:srgbClr val="3F3F3F"/>
              </a:solidFill>
              <a:latin typeface="Calibri" panose="020F0502020204030204"/>
            </a:endParaRPr>
          </a:p>
        </p:txBody>
      </p:sp>
      <p:sp>
        <p:nvSpPr>
          <p:cNvPr id="22" name="TextBox 21"/>
          <p:cNvSpPr txBox="1"/>
          <p:nvPr/>
        </p:nvSpPr>
        <p:spPr>
          <a:xfrm>
            <a:off x="7802308" y="4591573"/>
            <a:ext cx="3208750" cy="1258358"/>
          </a:xfrm>
          <a:prstGeom prst="rect">
            <a:avLst/>
          </a:prstGeom>
          <a:noFill/>
        </p:spPr>
        <p:txBody>
          <a:bodyPr wrap="square" rtlCol="0">
            <a:spAutoFit/>
          </a:bodyPr>
          <a:lstStyle/>
          <a:p>
            <a:pPr algn="just" defTabSz="239976" eaLnBrk="0" fontAlgn="base" hangingPunct="0">
              <a:lnSpc>
                <a:spcPct val="150000"/>
              </a:lnSpc>
              <a:spcBef>
                <a:spcPct val="0"/>
              </a:spcBef>
              <a:spcAft>
                <a:spcPct val="0"/>
              </a:spcAft>
            </a:pPr>
            <a:r>
              <a:rPr lang="en-US" sz="2666" b="1" spc="-100" dirty="0">
                <a:solidFill>
                  <a:srgbClr val="3F3F3F"/>
                </a:solidFill>
                <a:latin typeface="Merriweather Light" panose="02060503050406030704" pitchFamily="18" charset="-52"/>
                <a:ea typeface="Roboto Light" panose="02000000000000000000" pitchFamily="2" charset="0"/>
                <a:cs typeface="Open Sans Light" panose="020B0306030504020204" pitchFamily="34" charset="0"/>
              </a:rPr>
              <a:t>Our outcomes are over 5000 trainees.</a:t>
            </a:r>
            <a:endParaRPr lang="ru-RU" sz="2666" b="1" spc="-100" dirty="0">
              <a:solidFill>
                <a:srgbClr val="3F3F3F"/>
              </a:solidFill>
              <a:latin typeface="Merriweather Light" panose="02060503050406030704" pitchFamily="18" charset="-52"/>
              <a:ea typeface="Roboto Light" panose="02000000000000000000" pitchFamily="2" charset="0"/>
              <a:cs typeface="Open Sans Light" panose="020B0306030504020204" pitchFamily="34" charset="0"/>
            </a:endParaRPr>
          </a:p>
        </p:txBody>
      </p:sp>
      <p:sp>
        <p:nvSpPr>
          <p:cNvPr id="18" name="TextBox 17">
            <a:extLst>
              <a:ext uri="{FF2B5EF4-FFF2-40B4-BE49-F238E27FC236}">
                <a16:creationId xmlns:a16="http://schemas.microsoft.com/office/drawing/2014/main" id="{7236EA67-658F-4FDD-F7B9-62E7FCC8E115}"/>
              </a:ext>
            </a:extLst>
          </p:cNvPr>
          <p:cNvSpPr txBox="1"/>
          <p:nvPr/>
        </p:nvSpPr>
        <p:spPr>
          <a:xfrm>
            <a:off x="7656755" y="1150503"/>
            <a:ext cx="3208750" cy="918521"/>
          </a:xfrm>
          <a:prstGeom prst="rect">
            <a:avLst/>
          </a:prstGeom>
          <a:noFill/>
        </p:spPr>
        <p:txBody>
          <a:bodyPr wrap="square" rtlCol="0">
            <a:spAutoFit/>
          </a:bodyPr>
          <a:lstStyle/>
          <a:p>
            <a:pPr algn="ctr" defTabSz="239976" eaLnBrk="0" fontAlgn="base" hangingPunct="0">
              <a:lnSpc>
                <a:spcPct val="150000"/>
              </a:lnSpc>
              <a:spcBef>
                <a:spcPct val="0"/>
              </a:spcBef>
              <a:spcAft>
                <a:spcPct val="0"/>
              </a:spcAft>
            </a:pPr>
            <a:r>
              <a:rPr lang="en-US" sz="4000" b="1" spc="-100" dirty="0">
                <a:solidFill>
                  <a:srgbClr val="3F3F3F"/>
                </a:solidFill>
                <a:latin typeface="Merriweather Light" panose="02060503050406030704" pitchFamily="18" charset="-52"/>
                <a:ea typeface="Roboto Light" panose="02000000000000000000" pitchFamily="2" charset="0"/>
                <a:cs typeface="Open Sans Light" panose="020B0306030504020204" pitchFamily="34" charset="0"/>
              </a:rPr>
              <a:t>Since 2011</a:t>
            </a:r>
            <a:endParaRPr lang="ru-RU" sz="4000" b="1" spc="-100" dirty="0">
              <a:solidFill>
                <a:srgbClr val="3F3F3F"/>
              </a:solidFill>
              <a:latin typeface="Merriweather Light" panose="02060503050406030704" pitchFamily="18" charset="-52"/>
              <a:ea typeface="Roboto Light" panose="02000000000000000000" pitchFamily="2" charset="0"/>
              <a:cs typeface="Open Sans Light" panose="020B0306030504020204" pitchFamily="34" charset="0"/>
            </a:endParaRPr>
          </a:p>
        </p:txBody>
      </p:sp>
      <p:pic>
        <p:nvPicPr>
          <p:cNvPr id="29" name="Graphic 28">
            <a:extLst>
              <a:ext uri="{FF2B5EF4-FFF2-40B4-BE49-F238E27FC236}">
                <a16:creationId xmlns:a16="http://schemas.microsoft.com/office/drawing/2014/main" id="{A96CCFCA-4B4F-7289-8AEE-63AA184736A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847" y="1442037"/>
            <a:ext cx="5531227" cy="3687485"/>
          </a:xfrm>
          <a:prstGeom prst="rect">
            <a:avLst/>
          </a:prstGeom>
        </p:spPr>
      </p:pic>
      <p:pic>
        <p:nvPicPr>
          <p:cNvPr id="30" name="Picture 29" descr="A blue and orange logo&#10;&#10;Description automatically generated">
            <a:extLst>
              <a:ext uri="{FF2B5EF4-FFF2-40B4-BE49-F238E27FC236}">
                <a16:creationId xmlns:a16="http://schemas.microsoft.com/office/drawing/2014/main" id="{0DA3EB88-0D5B-2917-D36C-DF29C0E825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6567" y="2224436"/>
            <a:ext cx="2409126" cy="2409126"/>
          </a:xfrm>
          <a:prstGeom prst="rect">
            <a:avLst/>
          </a:prstGeom>
        </p:spPr>
      </p:pic>
      <p:sp>
        <p:nvSpPr>
          <p:cNvPr id="2" name="TextBox 1">
            <a:extLst>
              <a:ext uri="{FF2B5EF4-FFF2-40B4-BE49-F238E27FC236}">
                <a16:creationId xmlns:a16="http://schemas.microsoft.com/office/drawing/2014/main" id="{9BD431EE-B486-5A73-5223-437A1FCEFABE}"/>
              </a:ext>
            </a:extLst>
          </p:cNvPr>
          <p:cNvSpPr txBox="1"/>
          <p:nvPr/>
        </p:nvSpPr>
        <p:spPr>
          <a:xfrm>
            <a:off x="899966" y="6248200"/>
            <a:ext cx="3132208" cy="475226"/>
          </a:xfrm>
          <a:prstGeom prst="rect">
            <a:avLst/>
          </a:prstGeom>
        </p:spPr>
        <p:txBody>
          <a:bodyPr vert="horz" lIns="91440" tIns="45720" rIns="91440" bIns="45720" rtlCol="0">
            <a:normAutofit/>
          </a:bodyPr>
          <a:lstStyle/>
          <a:p>
            <a:pPr>
              <a:lnSpc>
                <a:spcPct val="90000"/>
              </a:lnSpc>
              <a:spcBef>
                <a:spcPts val="1000"/>
              </a:spcBef>
            </a:pPr>
            <a:r>
              <a:rPr lang="en-US" sz="2400" b="1" dirty="0"/>
              <a:t>Get IT Right from RIG</a:t>
            </a:r>
          </a:p>
        </p:txBody>
      </p:sp>
    </p:spTree>
    <p:extLst>
      <p:ext uri="{BB962C8B-B14F-4D97-AF65-F5344CB8AC3E}">
        <p14:creationId xmlns:p14="http://schemas.microsoft.com/office/powerpoint/2010/main" val="321531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E2770-BE8B-6F9A-5496-219282ADFE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606D94-078A-4D10-C9A3-67A1C774D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E74EEA88-46B3-C4F5-0C40-67F917BD1A41}"/>
              </a:ext>
            </a:extLst>
          </p:cNvPr>
          <p:cNvSpPr txBox="1"/>
          <p:nvPr/>
        </p:nvSpPr>
        <p:spPr>
          <a:xfrm>
            <a:off x="88135" y="187287"/>
            <a:ext cx="9981281" cy="707886"/>
          </a:xfrm>
          <a:prstGeom prst="rect">
            <a:avLst/>
          </a:prstGeom>
          <a:noFill/>
        </p:spPr>
        <p:txBody>
          <a:bodyPr wrap="square" rtlCol="0">
            <a:spAutoFit/>
          </a:bodyPr>
          <a:lstStyle/>
          <a:p>
            <a:r>
              <a:rPr lang="en-US" sz="4000" b="1" dirty="0">
                <a:solidFill>
                  <a:srgbClr val="006DC5"/>
                </a:solidFill>
                <a:latin typeface="+mj-lt"/>
              </a:rPr>
              <a:t>Understanding CNNs</a:t>
            </a:r>
            <a:endParaRPr lang="en-MM" sz="4000" b="1" dirty="0">
              <a:solidFill>
                <a:srgbClr val="006DC5"/>
              </a:solidFill>
              <a:latin typeface="+mj-lt"/>
            </a:endParaRPr>
          </a:p>
        </p:txBody>
      </p:sp>
      <p:cxnSp>
        <p:nvCxnSpPr>
          <p:cNvPr id="5" name="Google Shape;158;p16">
            <a:extLst>
              <a:ext uri="{FF2B5EF4-FFF2-40B4-BE49-F238E27FC236}">
                <a16:creationId xmlns:a16="http://schemas.microsoft.com/office/drawing/2014/main" id="{7481C559-F362-A580-2E64-1DA138197E7D}"/>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24723734-531B-95D7-FCB1-4D7C1F1DB878}"/>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15" name="TextBox 14">
            <a:extLst>
              <a:ext uri="{FF2B5EF4-FFF2-40B4-BE49-F238E27FC236}">
                <a16:creationId xmlns:a16="http://schemas.microsoft.com/office/drawing/2014/main" id="{4D458FC9-065B-C911-EFDA-4460D7A54D58}"/>
              </a:ext>
            </a:extLst>
          </p:cNvPr>
          <p:cNvSpPr txBox="1"/>
          <p:nvPr/>
        </p:nvSpPr>
        <p:spPr>
          <a:xfrm>
            <a:off x="394446" y="1134664"/>
            <a:ext cx="8294104" cy="4204356"/>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sz="1800" b="1" i="0" dirty="0">
                <a:solidFill>
                  <a:srgbClr val="000000"/>
                </a:solidFill>
                <a:effectLst/>
              </a:rPr>
              <a:t>Convolutional Neural Networks (CNNs)</a:t>
            </a:r>
            <a:r>
              <a:rPr lang="en-US" sz="1800" b="0" i="0" dirty="0">
                <a:solidFill>
                  <a:srgbClr val="000000"/>
                </a:solidFill>
                <a:effectLst/>
              </a:rPr>
              <a:t> are a type of </a:t>
            </a:r>
            <a:r>
              <a:rPr lang="en-US" sz="1800" b="1" i="0" dirty="0">
                <a:solidFill>
                  <a:srgbClr val="000000"/>
                </a:solidFill>
                <a:effectLst/>
              </a:rPr>
              <a:t>deep learning model</a:t>
            </a:r>
            <a:r>
              <a:rPr lang="en-US" sz="1800" b="0" i="0" dirty="0">
                <a:solidFill>
                  <a:srgbClr val="000000"/>
                </a:solidFill>
                <a:effectLst/>
              </a:rPr>
              <a:t> specifically designed for </a:t>
            </a:r>
            <a:r>
              <a:rPr lang="en-US" sz="1800" b="1" i="0" dirty="0">
                <a:solidFill>
                  <a:srgbClr val="000000"/>
                </a:solidFill>
                <a:effectLst/>
              </a:rPr>
              <a:t>processing grid-like data</a:t>
            </a:r>
            <a:r>
              <a:rPr lang="en-US" sz="1800" b="0" i="0" dirty="0">
                <a:solidFill>
                  <a:srgbClr val="000000"/>
                </a:solidFill>
                <a:effectLst/>
              </a:rPr>
              <a:t>, such as images. </a:t>
            </a:r>
          </a:p>
          <a:p>
            <a:pPr marL="285750" indent="-285750">
              <a:lnSpc>
                <a:spcPct val="150000"/>
              </a:lnSpc>
              <a:buFont typeface="Wingdings" panose="05000000000000000000" pitchFamily="2" charset="2"/>
              <a:buChar char="ü"/>
            </a:pPr>
            <a:r>
              <a:rPr lang="en-US" sz="1800" b="0" i="0" dirty="0">
                <a:solidFill>
                  <a:srgbClr val="000000"/>
                </a:solidFill>
                <a:effectLst/>
              </a:rPr>
              <a:t>CNNs have become the gold standard for many </a:t>
            </a:r>
            <a:r>
              <a:rPr lang="en-US" sz="1800" b="1" i="0" dirty="0">
                <a:solidFill>
                  <a:srgbClr val="000000"/>
                </a:solidFill>
                <a:effectLst/>
              </a:rPr>
              <a:t>computer vision tasks</a:t>
            </a:r>
            <a:r>
              <a:rPr lang="en-US" sz="1800" b="0" i="0" dirty="0">
                <a:solidFill>
                  <a:srgbClr val="000000"/>
                </a:solidFill>
                <a:effectLst/>
              </a:rPr>
              <a:t> like image classification, object detection, and facial recognition. </a:t>
            </a:r>
          </a:p>
          <a:p>
            <a:pPr marL="285750" indent="-285750">
              <a:lnSpc>
                <a:spcPct val="150000"/>
              </a:lnSpc>
              <a:buFont typeface="Wingdings" panose="05000000000000000000" pitchFamily="2" charset="2"/>
              <a:buChar char="ü"/>
            </a:pPr>
            <a:r>
              <a:rPr lang="en-US" dirty="0"/>
              <a:t>A Convolutional Neural Network is a specialized type of neural network </a:t>
            </a:r>
          </a:p>
          <a:p>
            <a:pPr marL="742950" lvl="1" indent="-285750">
              <a:lnSpc>
                <a:spcPct val="150000"/>
              </a:lnSpc>
              <a:buFont typeface="Wingdings" panose="05000000000000000000" pitchFamily="2" charset="2"/>
              <a:buChar char="ü"/>
            </a:pPr>
            <a:r>
              <a:rPr lang="en-US" dirty="0"/>
              <a:t>Excels at analyzing visual data</a:t>
            </a:r>
          </a:p>
          <a:p>
            <a:pPr marL="742950" lvl="1" indent="-285750">
              <a:lnSpc>
                <a:spcPct val="150000"/>
              </a:lnSpc>
              <a:buFont typeface="Wingdings" panose="05000000000000000000" pitchFamily="2" charset="2"/>
              <a:buChar char="ü"/>
            </a:pPr>
            <a:r>
              <a:rPr lang="en-US" dirty="0"/>
              <a:t>Unlike traditional neural networks that treat every input feature as independent, CNNs take advantage of the spatial structure of images, </a:t>
            </a:r>
          </a:p>
          <a:p>
            <a:pPr marL="742950" lvl="1" indent="-285750">
              <a:lnSpc>
                <a:spcPct val="150000"/>
              </a:lnSpc>
              <a:buFont typeface="Wingdings" panose="05000000000000000000" pitchFamily="2" charset="2"/>
              <a:buChar char="ü"/>
            </a:pPr>
            <a:r>
              <a:rPr lang="en-US" dirty="0"/>
              <a:t>Detect patterns like edges, shapes, and textures</a:t>
            </a:r>
          </a:p>
          <a:p>
            <a:pPr marL="285750" indent="-285750">
              <a:lnSpc>
                <a:spcPct val="150000"/>
              </a:lnSpc>
              <a:buFont typeface="Wingdings" panose="05000000000000000000" pitchFamily="2" charset="2"/>
              <a:buChar char="ü"/>
            </a:pPr>
            <a:endParaRPr lang="en-US" dirty="0"/>
          </a:p>
        </p:txBody>
      </p:sp>
      <p:pic>
        <p:nvPicPr>
          <p:cNvPr id="1030" name="Picture 6" descr="Deep learning ">
            <a:extLst>
              <a:ext uri="{FF2B5EF4-FFF2-40B4-BE49-F238E27FC236}">
                <a16:creationId xmlns:a16="http://schemas.microsoft.com/office/drawing/2014/main" id="{C63B3621-A26C-0404-5FBA-582518ED7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508" y="2914093"/>
            <a:ext cx="2424927" cy="242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788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70380-7751-5D2D-197F-00F65F612B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6187CA-670C-CECD-A2A1-ADD7E1A9E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BE842938-9EBE-2327-5EBD-A9DA5F46E340}"/>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E33084E2-0E5C-F821-93AB-B92D6F508C54}"/>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2" name="TextBox 1">
            <a:extLst>
              <a:ext uri="{FF2B5EF4-FFF2-40B4-BE49-F238E27FC236}">
                <a16:creationId xmlns:a16="http://schemas.microsoft.com/office/drawing/2014/main" id="{EFE5F21C-727B-3D98-B98F-56C98D6F84C6}"/>
              </a:ext>
            </a:extLst>
          </p:cNvPr>
          <p:cNvSpPr txBox="1"/>
          <p:nvPr/>
        </p:nvSpPr>
        <p:spPr>
          <a:xfrm>
            <a:off x="656303" y="479717"/>
            <a:ext cx="11142407" cy="1679755"/>
          </a:xfrm>
          <a:prstGeom prst="rect">
            <a:avLst/>
          </a:prstGeom>
          <a:noFill/>
        </p:spPr>
        <p:txBody>
          <a:bodyPr wrap="square">
            <a:spAutoFit/>
          </a:bodyPr>
          <a:lstStyle>
            <a:defPPr>
              <a:defRPr lang="en-MM"/>
            </a:defPPr>
            <a:lvl1pPr marL="285750" indent="-285750" fontAlgn="base">
              <a:lnSpc>
                <a:spcPct val="200000"/>
              </a:lnSpc>
              <a:buClr>
                <a:srgbClr val="006DC5"/>
              </a:buClr>
              <a:buFont typeface="Wingdings" panose="05000000000000000000" pitchFamily="2" charset="2"/>
              <a:buChar char="Ø"/>
              <a:defRPr b="1" i="0">
                <a:solidFill>
                  <a:srgbClr val="000000"/>
                </a:solidFill>
                <a:effectLst/>
                <a:latin typeface="Aptos" panose="020B0004020202020204" pitchFamily="34" charset="0"/>
              </a:defRPr>
            </a:lvl1pPr>
          </a:lstStyle>
          <a:p>
            <a:r>
              <a:rPr lang="en-US" dirty="0"/>
              <a:t>Convolutional Layers: </a:t>
            </a:r>
            <a:r>
              <a:rPr lang="en-US" b="0" dirty="0"/>
              <a:t>Extract features from images. </a:t>
            </a:r>
          </a:p>
          <a:p>
            <a:r>
              <a:rPr lang="en-US" dirty="0"/>
              <a:t>Pooling Layers: </a:t>
            </a:r>
            <a:r>
              <a:rPr lang="en-US" b="0" dirty="0"/>
              <a:t>Reduce dimensionality. </a:t>
            </a:r>
          </a:p>
          <a:p>
            <a:r>
              <a:rPr lang="en-US" dirty="0"/>
              <a:t>Fully Connected Layers: </a:t>
            </a:r>
            <a:r>
              <a:rPr lang="en-US" b="0" dirty="0"/>
              <a:t>Make predictions based on extracted features.</a:t>
            </a:r>
          </a:p>
        </p:txBody>
      </p:sp>
      <p:pic>
        <p:nvPicPr>
          <p:cNvPr id="8" name="Picture 7">
            <a:extLst>
              <a:ext uri="{FF2B5EF4-FFF2-40B4-BE49-F238E27FC236}">
                <a16:creationId xmlns:a16="http://schemas.microsoft.com/office/drawing/2014/main" id="{28539A53-4973-1464-D291-635FAE894B6B}"/>
              </a:ext>
            </a:extLst>
          </p:cNvPr>
          <p:cNvPicPr>
            <a:picLocks noChangeAspect="1"/>
          </p:cNvPicPr>
          <p:nvPr/>
        </p:nvPicPr>
        <p:blipFill>
          <a:blip r:embed="rId4"/>
          <a:srcRect t="10164"/>
          <a:stretch/>
        </p:blipFill>
        <p:spPr>
          <a:xfrm>
            <a:off x="1726936" y="2620637"/>
            <a:ext cx="6890446" cy="3065407"/>
          </a:xfrm>
          <a:prstGeom prst="rect">
            <a:avLst/>
          </a:prstGeom>
        </p:spPr>
      </p:pic>
      <p:sp>
        <p:nvSpPr>
          <p:cNvPr id="11" name="TextBox 10">
            <a:extLst>
              <a:ext uri="{FF2B5EF4-FFF2-40B4-BE49-F238E27FC236}">
                <a16:creationId xmlns:a16="http://schemas.microsoft.com/office/drawing/2014/main" id="{8D0FA072-FE2E-0271-AAE8-026C1989D68D}"/>
              </a:ext>
            </a:extLst>
          </p:cNvPr>
          <p:cNvSpPr txBox="1"/>
          <p:nvPr/>
        </p:nvSpPr>
        <p:spPr>
          <a:xfrm>
            <a:off x="270987" y="5686044"/>
            <a:ext cx="7950856" cy="584775"/>
          </a:xfrm>
          <a:prstGeom prst="rect">
            <a:avLst/>
          </a:prstGeom>
          <a:noFill/>
        </p:spPr>
        <p:txBody>
          <a:bodyPr wrap="square">
            <a:spAutoFit/>
          </a:bodyPr>
          <a:lstStyle/>
          <a:p>
            <a:pPr marL="0" indent="0">
              <a:buNone/>
            </a:pPr>
            <a:r>
              <a:rPr lang="en-US" sz="1600" b="1" i="0" dirty="0">
                <a:solidFill>
                  <a:srgbClr val="000000"/>
                </a:solidFill>
                <a:effectLst/>
                <a:latin typeface="WordVisi_MSFontService"/>
              </a:rPr>
              <a:t>Note: </a:t>
            </a:r>
            <a:r>
              <a:rPr lang="en-US" sz="1600" b="0" i="0" dirty="0">
                <a:solidFill>
                  <a:srgbClr val="000000"/>
                </a:solidFill>
                <a:effectLst/>
                <a:latin typeface="WordVisi_MSFontService"/>
              </a:rPr>
              <a:t>CNNs are great for detecting patterns in images using convolutional layers. Pooling layers reduce computation, making models faster.</a:t>
            </a:r>
            <a:r>
              <a:rPr lang="en-US" sz="1600" b="0" dirty="0"/>
              <a:t> </a:t>
            </a:r>
          </a:p>
        </p:txBody>
      </p:sp>
    </p:spTree>
    <p:extLst>
      <p:ext uri="{BB962C8B-B14F-4D97-AF65-F5344CB8AC3E}">
        <p14:creationId xmlns:p14="http://schemas.microsoft.com/office/powerpoint/2010/main" val="3538682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BE549-84FF-1658-9F3E-E2D4EEECCA6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B9B76F8-EF1A-890F-A64A-46954E94D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14" name="TextBox 13">
            <a:extLst>
              <a:ext uri="{FF2B5EF4-FFF2-40B4-BE49-F238E27FC236}">
                <a16:creationId xmlns:a16="http://schemas.microsoft.com/office/drawing/2014/main" id="{4F16D2CA-C885-34E3-6A59-8515555250B5}"/>
              </a:ext>
            </a:extLst>
          </p:cNvPr>
          <p:cNvSpPr txBox="1"/>
          <p:nvPr/>
        </p:nvSpPr>
        <p:spPr>
          <a:xfrm>
            <a:off x="1216127" y="2255192"/>
            <a:ext cx="10267121" cy="999301"/>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b="1" dirty="0">
                <a:solidFill>
                  <a:srgbClr val="006DC5"/>
                </a:solidFill>
                <a:latin typeface="Poppins" pitchFamily="2" charset="77"/>
                <a:ea typeface="+mj-ea"/>
                <a:cs typeface="Poppins" pitchFamily="2" charset="77"/>
              </a:rPr>
              <a:t>How do CNNs work?</a:t>
            </a:r>
          </a:p>
        </p:txBody>
      </p:sp>
    </p:spTree>
    <p:extLst>
      <p:ext uri="{BB962C8B-B14F-4D97-AF65-F5344CB8AC3E}">
        <p14:creationId xmlns:p14="http://schemas.microsoft.com/office/powerpoint/2010/main" val="267072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F453-1321-201E-F8FE-6C066BED052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75B28C3-89D0-634C-69C3-E2D0E7352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4C0D1524-94E3-D64F-6975-2CBB6855AEF5}"/>
              </a:ext>
            </a:extLst>
          </p:cNvPr>
          <p:cNvSpPr txBox="1"/>
          <p:nvPr/>
        </p:nvSpPr>
        <p:spPr>
          <a:xfrm>
            <a:off x="88135" y="187287"/>
            <a:ext cx="9981281" cy="707886"/>
          </a:xfrm>
          <a:prstGeom prst="rect">
            <a:avLst/>
          </a:prstGeom>
          <a:noFill/>
        </p:spPr>
        <p:txBody>
          <a:bodyPr wrap="square" rtlCol="0">
            <a:spAutoFit/>
          </a:bodyPr>
          <a:lstStyle/>
          <a:p>
            <a:r>
              <a:rPr lang="en-US" sz="4000" b="1" dirty="0">
                <a:solidFill>
                  <a:srgbClr val="006DC5"/>
                </a:solidFill>
                <a:latin typeface="+mj-lt"/>
              </a:rPr>
              <a:t>How do CNNs work?</a:t>
            </a:r>
            <a:endParaRPr lang="en-MM" sz="4000" b="1" dirty="0">
              <a:solidFill>
                <a:srgbClr val="006DC5"/>
              </a:solidFill>
              <a:latin typeface="+mj-lt"/>
            </a:endParaRPr>
          </a:p>
        </p:txBody>
      </p:sp>
      <p:cxnSp>
        <p:nvCxnSpPr>
          <p:cNvPr id="5" name="Google Shape;158;p16">
            <a:extLst>
              <a:ext uri="{FF2B5EF4-FFF2-40B4-BE49-F238E27FC236}">
                <a16:creationId xmlns:a16="http://schemas.microsoft.com/office/drawing/2014/main" id="{35688955-DD6F-1D4C-73DF-237C0C8B6C41}"/>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B01ECE99-4C7F-8DB9-F6B0-17D25BC3D08D}"/>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7" name="TextBox 6">
            <a:extLst>
              <a:ext uri="{FF2B5EF4-FFF2-40B4-BE49-F238E27FC236}">
                <a16:creationId xmlns:a16="http://schemas.microsoft.com/office/drawing/2014/main" id="{7C661E70-0812-F225-4F51-4DD48AF342C4}"/>
              </a:ext>
            </a:extLst>
          </p:cNvPr>
          <p:cNvSpPr txBox="1"/>
          <p:nvPr/>
        </p:nvSpPr>
        <p:spPr>
          <a:xfrm>
            <a:off x="379032" y="1149664"/>
            <a:ext cx="10534774" cy="4199611"/>
          </a:xfrm>
          <a:prstGeom prst="rect">
            <a:avLst/>
          </a:prstGeom>
          <a:noFill/>
        </p:spPr>
        <p:txBody>
          <a:bodyPr wrap="square">
            <a:spAutoFit/>
          </a:bodyPr>
          <a:lstStyle/>
          <a:p>
            <a:pPr algn="l" rtl="0" fontAlgn="base">
              <a:spcBef>
                <a:spcPts val="1200"/>
              </a:spcBef>
              <a:spcAft>
                <a:spcPts val="1200"/>
              </a:spcAft>
            </a:pPr>
            <a:r>
              <a:rPr lang="en-US" sz="2000" b="0" i="0" dirty="0">
                <a:solidFill>
                  <a:srgbClr val="000000"/>
                </a:solidFill>
                <a:effectLst/>
              </a:rPr>
              <a:t>CNNs are composed of several layers, each with its specific purpose. </a:t>
            </a:r>
          </a:p>
          <a:p>
            <a:pPr lvl="1" fontAlgn="base">
              <a:lnSpc>
                <a:spcPct val="150000"/>
              </a:lnSpc>
              <a:buFont typeface="+mj-lt"/>
              <a:buAutoNum type="arabicPeriod"/>
            </a:pPr>
            <a:r>
              <a:rPr lang="en-US" sz="2000" b="1" i="0" dirty="0">
                <a:solidFill>
                  <a:srgbClr val="000000"/>
                </a:solidFill>
                <a:effectLst/>
              </a:rPr>
              <a:t> Input Layer</a:t>
            </a:r>
            <a:r>
              <a:rPr lang="en-US" sz="2000" b="0" i="0" dirty="0">
                <a:solidFill>
                  <a:srgbClr val="000000"/>
                </a:solidFill>
                <a:effectLst/>
              </a:rPr>
              <a:t>: Takes in the raw image data. </a:t>
            </a:r>
          </a:p>
          <a:p>
            <a:pPr lvl="1" fontAlgn="base">
              <a:lnSpc>
                <a:spcPct val="150000"/>
              </a:lnSpc>
              <a:buFont typeface="+mj-lt"/>
              <a:buAutoNum type="arabicPeriod" startAt="2"/>
            </a:pPr>
            <a:r>
              <a:rPr lang="en-US" sz="2000" b="1" i="0" dirty="0">
                <a:solidFill>
                  <a:srgbClr val="000000"/>
                </a:solidFill>
                <a:effectLst/>
              </a:rPr>
              <a:t> Convolutional Layer</a:t>
            </a:r>
            <a:r>
              <a:rPr lang="en-US" sz="2000" b="0" i="0" dirty="0">
                <a:solidFill>
                  <a:srgbClr val="000000"/>
                </a:solidFill>
                <a:effectLst/>
              </a:rPr>
              <a:t>: Extracts features from the input image using filters. </a:t>
            </a:r>
          </a:p>
          <a:p>
            <a:pPr lvl="1" fontAlgn="base">
              <a:lnSpc>
                <a:spcPct val="150000"/>
              </a:lnSpc>
              <a:buFont typeface="+mj-lt"/>
              <a:buAutoNum type="arabicPeriod" startAt="3"/>
            </a:pPr>
            <a:r>
              <a:rPr lang="en-US" sz="2000" b="1" i="0" dirty="0">
                <a:solidFill>
                  <a:srgbClr val="000000"/>
                </a:solidFill>
                <a:effectLst/>
              </a:rPr>
              <a:t> Activation Layer (ReLU)</a:t>
            </a:r>
            <a:r>
              <a:rPr lang="en-US" sz="2000" b="0" i="0" dirty="0">
                <a:solidFill>
                  <a:srgbClr val="000000"/>
                </a:solidFill>
                <a:effectLst/>
              </a:rPr>
              <a:t>: Introduces non-linearity into the model. </a:t>
            </a:r>
          </a:p>
          <a:p>
            <a:pPr lvl="1" fontAlgn="base">
              <a:lnSpc>
                <a:spcPct val="150000"/>
              </a:lnSpc>
              <a:buFont typeface="+mj-lt"/>
              <a:buAutoNum type="arabicPeriod" startAt="4"/>
            </a:pPr>
            <a:r>
              <a:rPr lang="en-US" sz="2000" b="1" i="0" dirty="0">
                <a:solidFill>
                  <a:srgbClr val="000000"/>
                </a:solidFill>
                <a:effectLst/>
              </a:rPr>
              <a:t> Pooling Layer</a:t>
            </a:r>
            <a:r>
              <a:rPr lang="en-US" sz="2000" b="0" i="0" dirty="0">
                <a:solidFill>
                  <a:srgbClr val="000000"/>
                </a:solidFill>
                <a:effectLst/>
              </a:rPr>
              <a:t>: Reduces the spatial size of the feature maps, making the model more efficient. </a:t>
            </a:r>
          </a:p>
          <a:p>
            <a:pPr lvl="1" fontAlgn="base">
              <a:lnSpc>
                <a:spcPct val="150000"/>
              </a:lnSpc>
              <a:buFont typeface="+mj-lt"/>
              <a:buAutoNum type="arabicPeriod" startAt="5"/>
            </a:pPr>
            <a:r>
              <a:rPr lang="en-US" sz="2000" b="1" i="0" dirty="0">
                <a:solidFill>
                  <a:srgbClr val="000000"/>
                </a:solidFill>
                <a:effectLst/>
              </a:rPr>
              <a:t>Fully Connected Layer</a:t>
            </a:r>
            <a:r>
              <a:rPr lang="en-US" sz="2000" b="0" i="0" dirty="0">
                <a:solidFill>
                  <a:srgbClr val="000000"/>
                </a:solidFill>
                <a:effectLst/>
              </a:rPr>
              <a:t>: Combines all the features to make the final prediction. </a:t>
            </a:r>
          </a:p>
          <a:p>
            <a:pPr lvl="1" fontAlgn="base">
              <a:lnSpc>
                <a:spcPct val="150000"/>
              </a:lnSpc>
              <a:buFont typeface="+mj-lt"/>
              <a:buAutoNum type="arabicPeriod" startAt="6"/>
            </a:pPr>
            <a:r>
              <a:rPr lang="en-US" sz="2000" b="1" i="0" dirty="0">
                <a:solidFill>
                  <a:srgbClr val="000000"/>
                </a:solidFill>
                <a:effectLst/>
              </a:rPr>
              <a:t>Output Layer</a:t>
            </a:r>
            <a:r>
              <a:rPr lang="en-US" sz="2000" b="0" i="0" dirty="0">
                <a:solidFill>
                  <a:srgbClr val="000000"/>
                </a:solidFill>
                <a:effectLst/>
              </a:rPr>
              <a:t>: Produces the final classification result (e.g., cat, dog, car). </a:t>
            </a:r>
          </a:p>
          <a:p>
            <a:pPr lvl="1" fontAlgn="base">
              <a:lnSpc>
                <a:spcPct val="150000"/>
              </a:lnSpc>
            </a:pPr>
            <a:endParaRPr lang="en-US" sz="2000" b="0" i="0" dirty="0">
              <a:solidFill>
                <a:srgbClr val="000000"/>
              </a:solidFill>
              <a:effectLst/>
            </a:endParaRPr>
          </a:p>
        </p:txBody>
      </p:sp>
    </p:spTree>
    <p:extLst>
      <p:ext uri="{BB962C8B-B14F-4D97-AF65-F5344CB8AC3E}">
        <p14:creationId xmlns:p14="http://schemas.microsoft.com/office/powerpoint/2010/main" val="325906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6FF3C-3ED0-AD89-866E-D032D38ACD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92DD899-A3F7-FC57-02D6-F9CEC68CF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14" name="TextBox 13">
            <a:extLst>
              <a:ext uri="{FF2B5EF4-FFF2-40B4-BE49-F238E27FC236}">
                <a16:creationId xmlns:a16="http://schemas.microsoft.com/office/drawing/2014/main" id="{19D83F14-BC7A-63EE-F211-0D701949C93B}"/>
              </a:ext>
            </a:extLst>
          </p:cNvPr>
          <p:cNvSpPr txBox="1"/>
          <p:nvPr/>
        </p:nvSpPr>
        <p:spPr>
          <a:xfrm>
            <a:off x="1216127" y="2255192"/>
            <a:ext cx="10267121" cy="999301"/>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b="1" dirty="0">
                <a:solidFill>
                  <a:srgbClr val="006DC5"/>
                </a:solidFill>
                <a:latin typeface="Poppins" pitchFamily="2" charset="77"/>
                <a:ea typeface="+mj-ea"/>
                <a:cs typeface="Poppins" pitchFamily="2" charset="77"/>
              </a:rPr>
              <a:t>Step-by-Step</a:t>
            </a:r>
          </a:p>
        </p:txBody>
      </p:sp>
    </p:spTree>
    <p:extLst>
      <p:ext uri="{BB962C8B-B14F-4D97-AF65-F5344CB8AC3E}">
        <p14:creationId xmlns:p14="http://schemas.microsoft.com/office/powerpoint/2010/main" val="2783898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DD8AE-4DED-6407-B1E3-98311A0EB5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6BDBF3-9AEB-E296-F79C-8AD0047CE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95431BB0-FC2E-9281-443C-0BBF79DA9F9C}"/>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B84402E9-C398-799E-79BD-8C1CD6CAD28F}"/>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10" name="TextBox 9">
            <a:extLst>
              <a:ext uri="{FF2B5EF4-FFF2-40B4-BE49-F238E27FC236}">
                <a16:creationId xmlns:a16="http://schemas.microsoft.com/office/drawing/2014/main" id="{0D744E78-07CA-6CFA-898C-DD5DF35EEBCC}"/>
              </a:ext>
            </a:extLst>
          </p:cNvPr>
          <p:cNvSpPr txBox="1"/>
          <p:nvPr/>
        </p:nvSpPr>
        <p:spPr>
          <a:xfrm>
            <a:off x="603689" y="1089978"/>
            <a:ext cx="10186711" cy="2251065"/>
          </a:xfrm>
          <a:prstGeom prst="rect">
            <a:avLst/>
          </a:prstGeom>
          <a:noFill/>
        </p:spPr>
        <p:txBody>
          <a:bodyPr wrap="square">
            <a:spAutoFit/>
          </a:bodyPr>
          <a:lstStyle/>
          <a:p>
            <a:pPr marL="342900" indent="-342900" algn="l" rtl="0" fontAlgn="base">
              <a:lnSpc>
                <a:spcPct val="150000"/>
              </a:lnSpc>
              <a:buClr>
                <a:srgbClr val="006DC5"/>
              </a:buClr>
              <a:buFont typeface="Wingdings" panose="05000000000000000000" pitchFamily="2" charset="2"/>
              <a:buChar char="ü"/>
            </a:pPr>
            <a:r>
              <a:rPr lang="en-US" sz="2400" b="0" i="0" dirty="0">
                <a:solidFill>
                  <a:srgbClr val="000000"/>
                </a:solidFill>
                <a:effectLst/>
              </a:rPr>
              <a:t>The </a:t>
            </a:r>
            <a:r>
              <a:rPr lang="en-US" sz="2400" b="1" i="0" dirty="0">
                <a:solidFill>
                  <a:srgbClr val="000000"/>
                </a:solidFill>
                <a:effectLst/>
              </a:rPr>
              <a:t>input</a:t>
            </a:r>
            <a:r>
              <a:rPr lang="en-US" sz="2400" b="0" i="0" dirty="0">
                <a:solidFill>
                  <a:srgbClr val="000000"/>
                </a:solidFill>
                <a:effectLst/>
              </a:rPr>
              <a:t> to a CNN is an image represented as a matrix of pixel values. </a:t>
            </a:r>
          </a:p>
          <a:p>
            <a:pPr marL="342900" indent="-342900" algn="l" rtl="0" fontAlgn="base">
              <a:lnSpc>
                <a:spcPct val="150000"/>
              </a:lnSpc>
              <a:buClr>
                <a:srgbClr val="006DC5"/>
              </a:buClr>
              <a:buFont typeface="Wingdings" panose="05000000000000000000" pitchFamily="2" charset="2"/>
              <a:buChar char="ü"/>
            </a:pPr>
            <a:r>
              <a:rPr lang="en-US" sz="2400" b="0" i="0" dirty="0">
                <a:solidFill>
                  <a:srgbClr val="000000"/>
                </a:solidFill>
                <a:effectLst/>
              </a:rPr>
              <a:t>A </a:t>
            </a:r>
            <a:r>
              <a:rPr lang="en-US" sz="2400" b="1" i="0" dirty="0">
                <a:solidFill>
                  <a:srgbClr val="000000"/>
                </a:solidFill>
                <a:effectLst/>
              </a:rPr>
              <a:t>color image</a:t>
            </a:r>
            <a:r>
              <a:rPr lang="en-US" sz="2400" b="0" i="0" dirty="0">
                <a:solidFill>
                  <a:srgbClr val="000000"/>
                </a:solidFill>
                <a:effectLst/>
              </a:rPr>
              <a:t> typically has three channels (Red, Green, Blue) and can be represented as a 3D matrix: height x width x channels. </a:t>
            </a:r>
          </a:p>
          <a:p>
            <a:pPr marL="342900" indent="-342900" algn="l" rtl="0" fontAlgn="base">
              <a:lnSpc>
                <a:spcPct val="150000"/>
              </a:lnSpc>
              <a:buClr>
                <a:srgbClr val="006DC5"/>
              </a:buClr>
              <a:buFont typeface="Wingdings" panose="05000000000000000000" pitchFamily="2" charset="2"/>
              <a:buChar char="ü"/>
            </a:pPr>
            <a:r>
              <a:rPr lang="en-US" sz="2400" b="0" i="0" dirty="0">
                <a:solidFill>
                  <a:srgbClr val="000000"/>
                </a:solidFill>
                <a:effectLst/>
              </a:rPr>
              <a:t>For example, a 32x32 color image has a shape of (32, 32, 3). </a:t>
            </a:r>
          </a:p>
        </p:txBody>
      </p:sp>
      <p:graphicFrame>
        <p:nvGraphicFramePr>
          <p:cNvPr id="12" name="Table 11">
            <a:extLst>
              <a:ext uri="{FF2B5EF4-FFF2-40B4-BE49-F238E27FC236}">
                <a16:creationId xmlns:a16="http://schemas.microsoft.com/office/drawing/2014/main" id="{B8D1579A-A157-27B6-F141-1982E2A38529}"/>
              </a:ext>
            </a:extLst>
          </p:cNvPr>
          <p:cNvGraphicFramePr>
            <a:graphicFrameLocks noGrp="1"/>
          </p:cNvGraphicFramePr>
          <p:nvPr>
            <p:extLst>
              <p:ext uri="{D42A27DB-BD31-4B8C-83A1-F6EECF244321}">
                <p14:modId xmlns:p14="http://schemas.microsoft.com/office/powerpoint/2010/main" val="1296130568"/>
              </p:ext>
            </p:extLst>
          </p:nvPr>
        </p:nvGraphicFramePr>
        <p:xfrm>
          <a:off x="3697247" y="3852442"/>
          <a:ext cx="1851300" cy="1618688"/>
        </p:xfrm>
        <a:graphic>
          <a:graphicData uri="http://schemas.openxmlformats.org/drawingml/2006/table">
            <a:tbl>
              <a:tblPr firstRow="1" bandRow="1">
                <a:tableStyleId>{5C22544A-7EE6-4342-B048-85BDC9FD1C3A}</a:tableStyleId>
              </a:tblPr>
              <a:tblGrid>
                <a:gridCol w="462825">
                  <a:extLst>
                    <a:ext uri="{9D8B030D-6E8A-4147-A177-3AD203B41FA5}">
                      <a16:colId xmlns:a16="http://schemas.microsoft.com/office/drawing/2014/main" val="1885967438"/>
                    </a:ext>
                  </a:extLst>
                </a:gridCol>
                <a:gridCol w="462825">
                  <a:extLst>
                    <a:ext uri="{9D8B030D-6E8A-4147-A177-3AD203B41FA5}">
                      <a16:colId xmlns:a16="http://schemas.microsoft.com/office/drawing/2014/main" val="1364693134"/>
                    </a:ext>
                  </a:extLst>
                </a:gridCol>
                <a:gridCol w="462825">
                  <a:extLst>
                    <a:ext uri="{9D8B030D-6E8A-4147-A177-3AD203B41FA5}">
                      <a16:colId xmlns:a16="http://schemas.microsoft.com/office/drawing/2014/main" val="3121014956"/>
                    </a:ext>
                  </a:extLst>
                </a:gridCol>
                <a:gridCol w="462825">
                  <a:extLst>
                    <a:ext uri="{9D8B030D-6E8A-4147-A177-3AD203B41FA5}">
                      <a16:colId xmlns:a16="http://schemas.microsoft.com/office/drawing/2014/main" val="2903148484"/>
                    </a:ext>
                  </a:extLst>
                </a:gridCol>
              </a:tblGrid>
              <a:tr h="404672">
                <a:tc>
                  <a:txBody>
                    <a:bodyPr/>
                    <a:lstStyle/>
                    <a:p>
                      <a:pPr algn="ctr"/>
                      <a:r>
                        <a:rPr lang="en-US" b="0" dirty="0">
                          <a:solidFill>
                            <a:schemeClr val="tx1"/>
                          </a:solidFill>
                          <a:latin typeface="+mn-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r>
                        <a:rPr lang="en-US" b="0" dirty="0">
                          <a:solidFill>
                            <a:schemeClr val="tx1"/>
                          </a:solidFill>
                          <a:latin typeface="+mn-l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r>
                        <a:rPr lang="en-US" b="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r>
                        <a:rPr lang="en-US" b="0">
                          <a:solidFill>
                            <a:schemeClr val="tx1"/>
                          </a:solidFill>
                          <a:latin typeface="+mn-lt"/>
                        </a:rPr>
                        <a:t>3</a:t>
                      </a: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extLst>
                  <a:ext uri="{0D108BD9-81ED-4DB2-BD59-A6C34878D82A}">
                    <a16:rowId xmlns:a16="http://schemas.microsoft.com/office/drawing/2014/main" val="869991449"/>
                  </a:ext>
                </a:extLst>
              </a:tr>
              <a:tr h="404672">
                <a:tc>
                  <a:txBody>
                    <a:bodyPr/>
                    <a:lstStyle/>
                    <a:p>
                      <a:pPr algn="ctr"/>
                      <a:r>
                        <a:rPr lang="en-US" b="0"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extLst>
                  <a:ext uri="{0D108BD9-81ED-4DB2-BD59-A6C34878D82A}">
                    <a16:rowId xmlns:a16="http://schemas.microsoft.com/office/drawing/2014/main" val="228862993"/>
                  </a:ext>
                </a:extLst>
              </a:tr>
              <a:tr h="404672">
                <a:tc>
                  <a:txBody>
                    <a:bodyPr/>
                    <a:lstStyle/>
                    <a:p>
                      <a:pPr algn="ctr"/>
                      <a:r>
                        <a:rPr lang="en-US" b="0"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extLst>
                  <a:ext uri="{0D108BD9-81ED-4DB2-BD59-A6C34878D82A}">
                    <a16:rowId xmlns:a16="http://schemas.microsoft.com/office/drawing/2014/main" val="2291456507"/>
                  </a:ext>
                </a:extLst>
              </a:tr>
              <a:tr h="404672">
                <a:tc>
                  <a:txBody>
                    <a:bodyPr/>
                    <a:lstStyle/>
                    <a:p>
                      <a:pPr algn="ctr"/>
                      <a:r>
                        <a:rPr lang="en-US" b="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A8DC"/>
                    </a:solidFill>
                  </a:tcPr>
                </a:tc>
                <a:extLst>
                  <a:ext uri="{0D108BD9-81ED-4DB2-BD59-A6C34878D82A}">
                    <a16:rowId xmlns:a16="http://schemas.microsoft.com/office/drawing/2014/main" val="2614591371"/>
                  </a:ext>
                </a:extLst>
              </a:tr>
            </a:tbl>
          </a:graphicData>
        </a:graphic>
      </p:graphicFrame>
      <p:graphicFrame>
        <p:nvGraphicFramePr>
          <p:cNvPr id="14" name="Table 13">
            <a:extLst>
              <a:ext uri="{FF2B5EF4-FFF2-40B4-BE49-F238E27FC236}">
                <a16:creationId xmlns:a16="http://schemas.microsoft.com/office/drawing/2014/main" id="{B112949A-6B3B-AA70-EBEF-F21D0A3850EF}"/>
              </a:ext>
            </a:extLst>
          </p:cNvPr>
          <p:cNvGraphicFramePr>
            <a:graphicFrameLocks noGrp="1"/>
          </p:cNvGraphicFramePr>
          <p:nvPr>
            <p:extLst>
              <p:ext uri="{D42A27DB-BD31-4B8C-83A1-F6EECF244321}">
                <p14:modId xmlns:p14="http://schemas.microsoft.com/office/powerpoint/2010/main" val="2608470935"/>
              </p:ext>
            </p:extLst>
          </p:nvPr>
        </p:nvGraphicFramePr>
        <p:xfrm>
          <a:off x="4078305" y="4102268"/>
          <a:ext cx="1851300" cy="1618688"/>
        </p:xfrm>
        <a:graphic>
          <a:graphicData uri="http://schemas.openxmlformats.org/drawingml/2006/table">
            <a:tbl>
              <a:tblPr firstRow="1" bandRow="1">
                <a:tableStyleId>{5C22544A-7EE6-4342-B048-85BDC9FD1C3A}</a:tableStyleId>
              </a:tblPr>
              <a:tblGrid>
                <a:gridCol w="462825">
                  <a:extLst>
                    <a:ext uri="{9D8B030D-6E8A-4147-A177-3AD203B41FA5}">
                      <a16:colId xmlns:a16="http://schemas.microsoft.com/office/drawing/2014/main" val="1885967438"/>
                    </a:ext>
                  </a:extLst>
                </a:gridCol>
                <a:gridCol w="462825">
                  <a:extLst>
                    <a:ext uri="{9D8B030D-6E8A-4147-A177-3AD203B41FA5}">
                      <a16:colId xmlns:a16="http://schemas.microsoft.com/office/drawing/2014/main" val="1364693134"/>
                    </a:ext>
                  </a:extLst>
                </a:gridCol>
                <a:gridCol w="462825">
                  <a:extLst>
                    <a:ext uri="{9D8B030D-6E8A-4147-A177-3AD203B41FA5}">
                      <a16:colId xmlns:a16="http://schemas.microsoft.com/office/drawing/2014/main" val="3121014956"/>
                    </a:ext>
                  </a:extLst>
                </a:gridCol>
                <a:gridCol w="462825">
                  <a:extLst>
                    <a:ext uri="{9D8B030D-6E8A-4147-A177-3AD203B41FA5}">
                      <a16:colId xmlns:a16="http://schemas.microsoft.com/office/drawing/2014/main" val="2903148484"/>
                    </a:ext>
                  </a:extLst>
                </a:gridCol>
              </a:tblGrid>
              <a:tr h="404672">
                <a:tc>
                  <a:txBody>
                    <a:bodyPr/>
                    <a:lstStyle/>
                    <a:p>
                      <a:pPr algn="ctr"/>
                      <a:r>
                        <a:rPr lang="en-US" b="0" dirty="0">
                          <a:solidFill>
                            <a:schemeClr val="tx1"/>
                          </a:solidFill>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r>
                        <a:rPr lang="en-US" b="0" dirty="0">
                          <a:solidFill>
                            <a:schemeClr val="tx1"/>
                          </a:solidFill>
                          <a:latin typeface="+mn-l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r>
                        <a:rPr lang="en-US" b="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r>
                        <a:rPr lang="en-US" b="0"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extLst>
                  <a:ext uri="{0D108BD9-81ED-4DB2-BD59-A6C34878D82A}">
                    <a16:rowId xmlns:a16="http://schemas.microsoft.com/office/drawing/2014/main" val="869991449"/>
                  </a:ext>
                </a:extLst>
              </a:tr>
              <a:tr h="404672">
                <a:tc>
                  <a:txBody>
                    <a:bodyPr/>
                    <a:lstStyle/>
                    <a:p>
                      <a:pPr algn="ctr"/>
                      <a:r>
                        <a:rPr lang="en-US" b="0" dirty="0">
                          <a:solidFill>
                            <a:schemeClr val="tx1"/>
                          </a:solidFill>
                          <a:latin typeface="+mn-lt"/>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extLst>
                  <a:ext uri="{0D108BD9-81ED-4DB2-BD59-A6C34878D82A}">
                    <a16:rowId xmlns:a16="http://schemas.microsoft.com/office/drawing/2014/main" val="228862993"/>
                  </a:ext>
                </a:extLst>
              </a:tr>
              <a:tr h="404672">
                <a:tc>
                  <a:txBody>
                    <a:bodyPr/>
                    <a:lstStyle/>
                    <a:p>
                      <a:pPr algn="ctr"/>
                      <a:r>
                        <a:rPr lang="en-US" b="0" dirty="0">
                          <a:solidFill>
                            <a:schemeClr val="tx1"/>
                          </a:solidFill>
                          <a:latin typeface="+mn-lt"/>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extLst>
                  <a:ext uri="{0D108BD9-81ED-4DB2-BD59-A6C34878D82A}">
                    <a16:rowId xmlns:a16="http://schemas.microsoft.com/office/drawing/2014/main" val="2291456507"/>
                  </a:ext>
                </a:extLst>
              </a:tr>
              <a:tr h="404672">
                <a:tc>
                  <a:txBody>
                    <a:bodyPr/>
                    <a:lstStyle/>
                    <a:p>
                      <a:pPr algn="ctr"/>
                      <a:r>
                        <a:rPr lang="en-US" b="0" dirty="0">
                          <a:solidFill>
                            <a:schemeClr val="tx1"/>
                          </a:solidFill>
                          <a:latin typeface="+mn-lt"/>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tc>
                  <a:txBody>
                    <a:bodyPr/>
                    <a:lstStyle/>
                    <a:p>
                      <a:pPr algn="ct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AA84F"/>
                    </a:solidFill>
                  </a:tcPr>
                </a:tc>
                <a:extLst>
                  <a:ext uri="{0D108BD9-81ED-4DB2-BD59-A6C34878D82A}">
                    <a16:rowId xmlns:a16="http://schemas.microsoft.com/office/drawing/2014/main" val="2614591371"/>
                  </a:ext>
                </a:extLst>
              </a:tr>
            </a:tbl>
          </a:graphicData>
        </a:graphic>
      </p:graphicFrame>
      <p:graphicFrame>
        <p:nvGraphicFramePr>
          <p:cNvPr id="15" name="Table 14">
            <a:extLst>
              <a:ext uri="{FF2B5EF4-FFF2-40B4-BE49-F238E27FC236}">
                <a16:creationId xmlns:a16="http://schemas.microsoft.com/office/drawing/2014/main" id="{C6825D22-91F7-B87C-F70D-5BAF31E65D75}"/>
              </a:ext>
            </a:extLst>
          </p:cNvPr>
          <p:cNvGraphicFramePr>
            <a:graphicFrameLocks noGrp="1"/>
          </p:cNvGraphicFramePr>
          <p:nvPr>
            <p:extLst>
              <p:ext uri="{D42A27DB-BD31-4B8C-83A1-F6EECF244321}">
                <p14:modId xmlns:p14="http://schemas.microsoft.com/office/powerpoint/2010/main" val="37080328"/>
              </p:ext>
            </p:extLst>
          </p:nvPr>
        </p:nvGraphicFramePr>
        <p:xfrm>
          <a:off x="4459363" y="4352094"/>
          <a:ext cx="1851300" cy="1618688"/>
        </p:xfrm>
        <a:graphic>
          <a:graphicData uri="http://schemas.openxmlformats.org/drawingml/2006/table">
            <a:tbl>
              <a:tblPr firstRow="1" bandRow="1">
                <a:tableStyleId>{5C22544A-7EE6-4342-B048-85BDC9FD1C3A}</a:tableStyleId>
              </a:tblPr>
              <a:tblGrid>
                <a:gridCol w="462825">
                  <a:extLst>
                    <a:ext uri="{9D8B030D-6E8A-4147-A177-3AD203B41FA5}">
                      <a16:colId xmlns:a16="http://schemas.microsoft.com/office/drawing/2014/main" val="1885967438"/>
                    </a:ext>
                  </a:extLst>
                </a:gridCol>
                <a:gridCol w="462825">
                  <a:extLst>
                    <a:ext uri="{9D8B030D-6E8A-4147-A177-3AD203B41FA5}">
                      <a16:colId xmlns:a16="http://schemas.microsoft.com/office/drawing/2014/main" val="1364693134"/>
                    </a:ext>
                  </a:extLst>
                </a:gridCol>
                <a:gridCol w="462825">
                  <a:extLst>
                    <a:ext uri="{9D8B030D-6E8A-4147-A177-3AD203B41FA5}">
                      <a16:colId xmlns:a16="http://schemas.microsoft.com/office/drawing/2014/main" val="3121014956"/>
                    </a:ext>
                  </a:extLst>
                </a:gridCol>
                <a:gridCol w="462825">
                  <a:extLst>
                    <a:ext uri="{9D8B030D-6E8A-4147-A177-3AD203B41FA5}">
                      <a16:colId xmlns:a16="http://schemas.microsoft.com/office/drawing/2014/main" val="2903148484"/>
                    </a:ext>
                  </a:extLst>
                </a:gridCol>
              </a:tblGrid>
              <a:tr h="404672">
                <a:tc>
                  <a:txBody>
                    <a:bodyPr/>
                    <a:lstStyle/>
                    <a:p>
                      <a:pPr algn="ctr"/>
                      <a:r>
                        <a:rPr lang="en-US" b="0" dirty="0">
                          <a:solidFill>
                            <a:schemeClr val="tx1"/>
                          </a:solidFill>
                          <a:latin typeface="+mn-lt"/>
                        </a:rPr>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a:solidFill>
                            <a:schemeClr val="tx1"/>
                          </a:solidFill>
                          <a:latin typeface="+mn-lt"/>
                        </a:rPr>
                        <a:t>6</a:t>
                      </a:r>
                      <a:endParaRPr 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extLst>
                  <a:ext uri="{0D108BD9-81ED-4DB2-BD59-A6C34878D82A}">
                    <a16:rowId xmlns:a16="http://schemas.microsoft.com/office/drawing/2014/main" val="869991449"/>
                  </a:ext>
                </a:extLst>
              </a:tr>
              <a:tr h="404672">
                <a:tc>
                  <a:txBody>
                    <a:bodyPr/>
                    <a:lstStyle/>
                    <a:p>
                      <a:pPr algn="ctr"/>
                      <a:r>
                        <a:rPr lang="en-US" b="0" dirty="0">
                          <a:solidFill>
                            <a:schemeClr val="tx1"/>
                          </a:solidFill>
                          <a:latin typeface="+mn-lt"/>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extLst>
                  <a:ext uri="{0D108BD9-81ED-4DB2-BD59-A6C34878D82A}">
                    <a16:rowId xmlns:a16="http://schemas.microsoft.com/office/drawing/2014/main" val="228862993"/>
                  </a:ext>
                </a:extLst>
              </a:tr>
              <a:tr h="404672">
                <a:tc>
                  <a:txBody>
                    <a:bodyPr/>
                    <a:lstStyle/>
                    <a:p>
                      <a:pPr algn="ctr"/>
                      <a:r>
                        <a:rPr lang="en-US" b="0" dirty="0">
                          <a:solidFill>
                            <a:schemeClr val="tx1"/>
                          </a:solidFill>
                          <a:latin typeface="+mn-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extLst>
                  <a:ext uri="{0D108BD9-81ED-4DB2-BD59-A6C34878D82A}">
                    <a16:rowId xmlns:a16="http://schemas.microsoft.com/office/drawing/2014/main" val="2291456507"/>
                  </a:ext>
                </a:extLst>
              </a:tr>
              <a:tr h="404672">
                <a:tc>
                  <a:txBody>
                    <a:bodyPr/>
                    <a:lstStyle/>
                    <a:p>
                      <a:pPr algn="ctr"/>
                      <a:r>
                        <a:rPr lang="en-US" b="0"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tc>
                  <a:txBody>
                    <a:bodyPr/>
                    <a:lstStyle/>
                    <a:p>
                      <a:pPr algn="ctr"/>
                      <a:r>
                        <a:rPr lang="en-US" b="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9999"/>
                    </a:solidFill>
                  </a:tcPr>
                </a:tc>
                <a:extLst>
                  <a:ext uri="{0D108BD9-81ED-4DB2-BD59-A6C34878D82A}">
                    <a16:rowId xmlns:a16="http://schemas.microsoft.com/office/drawing/2014/main" val="2614591371"/>
                  </a:ext>
                </a:extLst>
              </a:tr>
            </a:tbl>
          </a:graphicData>
        </a:graphic>
      </p:graphicFrame>
      <p:sp>
        <p:nvSpPr>
          <p:cNvPr id="16" name="Arrow: Left-Right 15">
            <a:extLst>
              <a:ext uri="{FF2B5EF4-FFF2-40B4-BE49-F238E27FC236}">
                <a16:creationId xmlns:a16="http://schemas.microsoft.com/office/drawing/2014/main" id="{33D6F386-8410-CB5F-C6B3-05BA91B6F3AE}"/>
              </a:ext>
            </a:extLst>
          </p:cNvPr>
          <p:cNvSpPr/>
          <p:nvPr/>
        </p:nvSpPr>
        <p:spPr>
          <a:xfrm rot="2282541">
            <a:off x="5620647" y="3631409"/>
            <a:ext cx="1158072" cy="241484"/>
          </a:xfrm>
          <a:prstGeom prst="leftRightArrow">
            <a:avLst/>
          </a:prstGeom>
          <a:solidFill>
            <a:srgbClr val="EEEEE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DFD315E2-2693-B188-2933-D2FEE296726E}"/>
              </a:ext>
            </a:extLst>
          </p:cNvPr>
          <p:cNvSpPr/>
          <p:nvPr/>
        </p:nvSpPr>
        <p:spPr>
          <a:xfrm rot="5400000">
            <a:off x="6138719" y="5040696"/>
            <a:ext cx="1618688" cy="241484"/>
          </a:xfrm>
          <a:prstGeom prst="leftRightArrow">
            <a:avLst/>
          </a:prstGeom>
          <a:solidFill>
            <a:srgbClr val="EEEEE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Right 17">
            <a:extLst>
              <a:ext uri="{FF2B5EF4-FFF2-40B4-BE49-F238E27FC236}">
                <a16:creationId xmlns:a16="http://schemas.microsoft.com/office/drawing/2014/main" id="{5B9ED8F4-FF15-3D19-3065-4A0924FA6911}"/>
              </a:ext>
            </a:extLst>
          </p:cNvPr>
          <p:cNvSpPr/>
          <p:nvPr/>
        </p:nvSpPr>
        <p:spPr>
          <a:xfrm>
            <a:off x="4459363" y="6099866"/>
            <a:ext cx="1851300" cy="241484"/>
          </a:xfrm>
          <a:prstGeom prst="leftRightArrow">
            <a:avLst/>
          </a:prstGeom>
          <a:solidFill>
            <a:srgbClr val="EEEEE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CFB6DFA-D487-8F38-1842-E9C1991FFDCA}"/>
              </a:ext>
            </a:extLst>
          </p:cNvPr>
          <p:cNvSpPr txBox="1"/>
          <p:nvPr/>
        </p:nvSpPr>
        <p:spPr>
          <a:xfrm>
            <a:off x="6199683" y="3381854"/>
            <a:ext cx="1414170" cy="307777"/>
          </a:xfrm>
          <a:prstGeom prst="rect">
            <a:avLst/>
          </a:prstGeom>
          <a:noFill/>
        </p:spPr>
        <p:txBody>
          <a:bodyPr wrap="none" rtlCol="0">
            <a:spAutoFit/>
          </a:bodyPr>
          <a:lstStyle/>
          <a:p>
            <a:r>
              <a:rPr lang="en-US" sz="1400" dirty="0"/>
              <a:t>3 Color Channels</a:t>
            </a:r>
          </a:p>
        </p:txBody>
      </p:sp>
      <p:sp>
        <p:nvSpPr>
          <p:cNvPr id="20" name="TextBox 19">
            <a:extLst>
              <a:ext uri="{FF2B5EF4-FFF2-40B4-BE49-F238E27FC236}">
                <a16:creationId xmlns:a16="http://schemas.microsoft.com/office/drawing/2014/main" id="{DE2CAE1B-D34D-0D54-BEB8-B123C81FD8B3}"/>
              </a:ext>
            </a:extLst>
          </p:cNvPr>
          <p:cNvSpPr txBox="1"/>
          <p:nvPr/>
        </p:nvSpPr>
        <p:spPr>
          <a:xfrm>
            <a:off x="7255294" y="4661786"/>
            <a:ext cx="1361206" cy="523220"/>
          </a:xfrm>
          <a:prstGeom prst="rect">
            <a:avLst/>
          </a:prstGeom>
          <a:noFill/>
        </p:spPr>
        <p:txBody>
          <a:bodyPr wrap="none" rtlCol="0">
            <a:spAutoFit/>
          </a:bodyPr>
          <a:lstStyle/>
          <a:p>
            <a:r>
              <a:rPr lang="en-US" sz="1400" dirty="0"/>
              <a:t>Height: 32 Units</a:t>
            </a:r>
          </a:p>
          <a:p>
            <a:pPr algn="ctr"/>
            <a:r>
              <a:rPr lang="en-US" sz="1400" dirty="0"/>
              <a:t>(Pixels)</a:t>
            </a:r>
          </a:p>
        </p:txBody>
      </p:sp>
      <p:sp>
        <p:nvSpPr>
          <p:cNvPr id="21" name="TextBox 20">
            <a:extLst>
              <a:ext uri="{FF2B5EF4-FFF2-40B4-BE49-F238E27FC236}">
                <a16:creationId xmlns:a16="http://schemas.microsoft.com/office/drawing/2014/main" id="{B025FC0C-3954-098F-888C-485FCDE3B565}"/>
              </a:ext>
            </a:extLst>
          </p:cNvPr>
          <p:cNvSpPr txBox="1"/>
          <p:nvPr/>
        </p:nvSpPr>
        <p:spPr>
          <a:xfrm>
            <a:off x="4719606" y="6273166"/>
            <a:ext cx="1330814" cy="523220"/>
          </a:xfrm>
          <a:prstGeom prst="rect">
            <a:avLst/>
          </a:prstGeom>
          <a:noFill/>
        </p:spPr>
        <p:txBody>
          <a:bodyPr wrap="none" rtlCol="0">
            <a:spAutoFit/>
          </a:bodyPr>
          <a:lstStyle/>
          <a:p>
            <a:r>
              <a:rPr lang="en-US" sz="1400" dirty="0"/>
              <a:t>Width: 32 Units</a:t>
            </a:r>
          </a:p>
          <a:p>
            <a:pPr algn="ctr"/>
            <a:r>
              <a:rPr lang="en-US" sz="1400" dirty="0"/>
              <a:t>(Pixels)</a:t>
            </a:r>
          </a:p>
        </p:txBody>
      </p:sp>
      <p:sp>
        <p:nvSpPr>
          <p:cNvPr id="7" name="Rectangle: Rounded Corners 6">
            <a:extLst>
              <a:ext uri="{FF2B5EF4-FFF2-40B4-BE49-F238E27FC236}">
                <a16:creationId xmlns:a16="http://schemas.microsoft.com/office/drawing/2014/main" id="{541E4B08-9BB6-3C69-91E2-9D2A338FFAA5}"/>
              </a:ext>
            </a:extLst>
          </p:cNvPr>
          <p:cNvSpPr/>
          <p:nvPr/>
        </p:nvSpPr>
        <p:spPr>
          <a:xfrm>
            <a:off x="615055" y="230288"/>
            <a:ext cx="3881338" cy="500214"/>
          </a:xfrm>
          <a:prstGeom prst="roundRect">
            <a:avLst/>
          </a:prstGeom>
          <a:solidFill>
            <a:srgbClr val="3A8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fontAlgn="base">
              <a:lnSpc>
                <a:spcPts val="1569"/>
              </a:lnSpc>
              <a:spcBef>
                <a:spcPts val="1595"/>
              </a:spcBef>
              <a:spcAft>
                <a:spcPts val="1595"/>
              </a:spcAft>
            </a:pPr>
            <a:r>
              <a:rPr lang="en-US" sz="2400" b="1" dirty="0">
                <a:effectLst/>
              </a:rPr>
              <a:t>Step 1: Input Layer </a:t>
            </a:r>
          </a:p>
        </p:txBody>
      </p:sp>
    </p:spTree>
    <p:extLst>
      <p:ext uri="{BB962C8B-B14F-4D97-AF65-F5344CB8AC3E}">
        <p14:creationId xmlns:p14="http://schemas.microsoft.com/office/powerpoint/2010/main" val="99487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40383-0326-0192-BDCE-A8C843CC5E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2D2CEE-3E50-5154-0A60-D945C6CC9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7E4A90EA-65E6-EFEB-157C-61CA2C956F4C}"/>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839B188C-DB07-1B69-7B20-02D2CA2F702E}"/>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10" name="TextBox 9">
            <a:extLst>
              <a:ext uri="{FF2B5EF4-FFF2-40B4-BE49-F238E27FC236}">
                <a16:creationId xmlns:a16="http://schemas.microsoft.com/office/drawing/2014/main" id="{A0C92F04-F6D0-E250-D24F-243729241823}"/>
              </a:ext>
            </a:extLst>
          </p:cNvPr>
          <p:cNvSpPr txBox="1"/>
          <p:nvPr/>
        </p:nvSpPr>
        <p:spPr>
          <a:xfrm>
            <a:off x="806441" y="1224587"/>
            <a:ext cx="10186711" cy="2805063"/>
          </a:xfrm>
          <a:prstGeom prst="rect">
            <a:avLst/>
          </a:prstGeom>
          <a:noFill/>
        </p:spPr>
        <p:txBody>
          <a:bodyPr wrap="square">
            <a:spAutoFit/>
          </a:bodyPr>
          <a:lstStyle/>
          <a:p>
            <a:pPr marL="342900" indent="-342900" fontAlgn="base">
              <a:lnSpc>
                <a:spcPct val="150000"/>
              </a:lnSpc>
              <a:buClr>
                <a:srgbClr val="006DC5"/>
              </a:buClr>
              <a:buFont typeface="Wingdings" panose="05000000000000000000" pitchFamily="2" charset="2"/>
              <a:buChar char="Ø"/>
            </a:pPr>
            <a:r>
              <a:rPr lang="en-US" sz="2400" dirty="0">
                <a:solidFill>
                  <a:srgbClr val="000000"/>
                </a:solidFill>
              </a:rPr>
              <a:t>The first layer in a CNN is usually a </a:t>
            </a:r>
            <a:r>
              <a:rPr lang="en-US" sz="2400" b="1" dirty="0">
                <a:solidFill>
                  <a:srgbClr val="000000"/>
                </a:solidFill>
              </a:rPr>
              <a:t>convolutional layer</a:t>
            </a:r>
            <a:r>
              <a:rPr lang="en-US" sz="2400" dirty="0">
                <a:solidFill>
                  <a:srgbClr val="000000"/>
                </a:solidFill>
              </a:rPr>
              <a:t>. </a:t>
            </a:r>
          </a:p>
          <a:p>
            <a:pPr marL="342900" indent="-342900" fontAlgn="base">
              <a:lnSpc>
                <a:spcPct val="150000"/>
              </a:lnSpc>
              <a:buClr>
                <a:srgbClr val="006DC5"/>
              </a:buClr>
              <a:buFont typeface="Wingdings" panose="05000000000000000000" pitchFamily="2" charset="2"/>
              <a:buChar char="Ø"/>
            </a:pPr>
            <a:r>
              <a:rPr lang="en-US" sz="2400" dirty="0">
                <a:solidFill>
                  <a:srgbClr val="000000"/>
                </a:solidFill>
              </a:rPr>
              <a:t>This layer applies small filters (kernels) over the input image to extract </a:t>
            </a:r>
            <a:r>
              <a:rPr lang="en-US" sz="2400" b="1" dirty="0">
                <a:solidFill>
                  <a:srgbClr val="000000"/>
                </a:solidFill>
              </a:rPr>
              <a:t>features</a:t>
            </a:r>
            <a:r>
              <a:rPr lang="en-US" sz="2400" dirty="0">
                <a:solidFill>
                  <a:srgbClr val="000000"/>
                </a:solidFill>
              </a:rPr>
              <a:t> like edges, textures, or patterns. </a:t>
            </a:r>
          </a:p>
          <a:p>
            <a:pPr marL="342900" indent="-342900" fontAlgn="base">
              <a:lnSpc>
                <a:spcPct val="150000"/>
              </a:lnSpc>
              <a:buClr>
                <a:srgbClr val="006DC5"/>
              </a:buClr>
              <a:buFont typeface="Wingdings" panose="05000000000000000000" pitchFamily="2" charset="2"/>
              <a:buChar char="Ø"/>
            </a:pPr>
            <a:r>
              <a:rPr lang="en-US" sz="2400" dirty="0">
                <a:solidFill>
                  <a:srgbClr val="000000"/>
                </a:solidFill>
              </a:rPr>
              <a:t>A filter (3x3 matrix) slides over the input image, performing a </a:t>
            </a:r>
            <a:r>
              <a:rPr lang="en-US" sz="2400" b="1" dirty="0">
                <a:solidFill>
                  <a:srgbClr val="000000"/>
                </a:solidFill>
              </a:rPr>
              <a:t>dot</a:t>
            </a:r>
            <a:r>
              <a:rPr lang="en-US" sz="2400" dirty="0">
                <a:solidFill>
                  <a:srgbClr val="000000"/>
                </a:solidFill>
              </a:rPr>
              <a:t> </a:t>
            </a:r>
            <a:r>
              <a:rPr lang="en-US" sz="2400" b="1" dirty="0">
                <a:solidFill>
                  <a:srgbClr val="000000"/>
                </a:solidFill>
              </a:rPr>
              <a:t>product</a:t>
            </a:r>
            <a:r>
              <a:rPr lang="en-US" sz="2400" dirty="0">
                <a:solidFill>
                  <a:srgbClr val="000000"/>
                </a:solidFill>
              </a:rPr>
              <a:t> with the pixels to produce a </a:t>
            </a:r>
            <a:r>
              <a:rPr lang="en-US" sz="2400" b="1" dirty="0">
                <a:solidFill>
                  <a:srgbClr val="000000"/>
                </a:solidFill>
              </a:rPr>
              <a:t>feature map </a:t>
            </a:r>
            <a:r>
              <a:rPr lang="en-US" sz="2400" dirty="0">
                <a:solidFill>
                  <a:srgbClr val="000000"/>
                </a:solidFill>
              </a:rPr>
              <a:t>(also known as an activation map). </a:t>
            </a:r>
          </a:p>
        </p:txBody>
      </p:sp>
      <p:sp>
        <p:nvSpPr>
          <p:cNvPr id="2" name="Rectangle: Rounded Corners 1">
            <a:extLst>
              <a:ext uri="{FF2B5EF4-FFF2-40B4-BE49-F238E27FC236}">
                <a16:creationId xmlns:a16="http://schemas.microsoft.com/office/drawing/2014/main" id="{19706B63-1026-ED84-0EFB-1FB99C21946E}"/>
              </a:ext>
            </a:extLst>
          </p:cNvPr>
          <p:cNvSpPr/>
          <p:nvPr/>
        </p:nvSpPr>
        <p:spPr>
          <a:xfrm>
            <a:off x="615055" y="230288"/>
            <a:ext cx="3881338" cy="500214"/>
          </a:xfrm>
          <a:prstGeom prst="roundRect">
            <a:avLst/>
          </a:prstGeom>
          <a:solidFill>
            <a:srgbClr val="3A8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fontAlgn="base">
              <a:lnSpc>
                <a:spcPts val="1569"/>
              </a:lnSpc>
              <a:spcBef>
                <a:spcPts val="1595"/>
              </a:spcBef>
              <a:spcAft>
                <a:spcPts val="1595"/>
              </a:spcAft>
            </a:pPr>
            <a:r>
              <a:rPr lang="en-US" sz="2400" b="1" dirty="0">
                <a:effectLst/>
              </a:rPr>
              <a:t>Step 2: Convolutional Layer </a:t>
            </a:r>
          </a:p>
        </p:txBody>
      </p:sp>
    </p:spTree>
    <p:extLst>
      <p:ext uri="{BB962C8B-B14F-4D97-AF65-F5344CB8AC3E}">
        <p14:creationId xmlns:p14="http://schemas.microsoft.com/office/powerpoint/2010/main" val="14781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F74AF-46DE-3748-1374-1ACB86993A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C8A974-ECA9-56F1-9591-AABD6A2BE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75CC1705-EA85-5D3B-E4BC-EAABF49CF468}"/>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9A042C92-33D1-5890-05D1-F76D5D73D7A3}"/>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7" name="TextBox 6">
            <a:extLst>
              <a:ext uri="{FF2B5EF4-FFF2-40B4-BE49-F238E27FC236}">
                <a16:creationId xmlns:a16="http://schemas.microsoft.com/office/drawing/2014/main" id="{3E5C8177-11D6-E194-C745-A7EB7F7AACAB}"/>
              </a:ext>
            </a:extLst>
          </p:cNvPr>
          <p:cNvSpPr txBox="1"/>
          <p:nvPr/>
        </p:nvSpPr>
        <p:spPr>
          <a:xfrm>
            <a:off x="685868" y="473862"/>
            <a:ext cx="6096982" cy="1711366"/>
          </a:xfrm>
          <a:prstGeom prst="rect">
            <a:avLst/>
          </a:prstGeom>
          <a:noFill/>
        </p:spPr>
        <p:txBody>
          <a:bodyPr wrap="square">
            <a:spAutoFit/>
          </a:bodyPr>
          <a:lstStyle/>
          <a:p>
            <a:pPr marL="342900" indent="-342900" fontAlgn="base">
              <a:lnSpc>
                <a:spcPct val="150000"/>
              </a:lnSpc>
              <a:buClr>
                <a:srgbClr val="006DC5"/>
              </a:buClr>
              <a:buFont typeface="Wingdings" panose="05000000000000000000" pitchFamily="2" charset="2"/>
              <a:buChar char="ü"/>
            </a:pPr>
            <a:r>
              <a:rPr lang="en-US" dirty="0">
                <a:solidFill>
                  <a:srgbClr val="3A86FF"/>
                </a:solidFill>
              </a:rPr>
              <a:t>The filter slides over the image and extracts patterns like vertical or horizontal edges. </a:t>
            </a:r>
          </a:p>
          <a:p>
            <a:pPr marL="342900" indent="-342900" fontAlgn="base">
              <a:lnSpc>
                <a:spcPct val="150000"/>
              </a:lnSpc>
              <a:buClr>
                <a:srgbClr val="006DC5"/>
              </a:buClr>
              <a:buFont typeface="Wingdings" panose="05000000000000000000" pitchFamily="2" charset="2"/>
              <a:buChar char="ü"/>
            </a:pPr>
            <a:r>
              <a:rPr lang="en-US" dirty="0">
                <a:solidFill>
                  <a:srgbClr val="3A86FF"/>
                </a:solidFill>
              </a:rPr>
              <a:t>This process is repeated with multiple filters to extract different features.</a:t>
            </a:r>
          </a:p>
        </p:txBody>
      </p:sp>
      <p:graphicFrame>
        <p:nvGraphicFramePr>
          <p:cNvPr id="4" name="Table 3">
            <a:extLst>
              <a:ext uri="{FF2B5EF4-FFF2-40B4-BE49-F238E27FC236}">
                <a16:creationId xmlns:a16="http://schemas.microsoft.com/office/drawing/2014/main" id="{B4042A0E-3DEA-E2CF-A4D0-49C7EC52C15E}"/>
              </a:ext>
            </a:extLst>
          </p:cNvPr>
          <p:cNvGraphicFramePr>
            <a:graphicFrameLocks noGrp="1"/>
          </p:cNvGraphicFramePr>
          <p:nvPr>
            <p:extLst>
              <p:ext uri="{D42A27DB-BD31-4B8C-83A1-F6EECF244321}">
                <p14:modId xmlns:p14="http://schemas.microsoft.com/office/powerpoint/2010/main" val="3088213838"/>
              </p:ext>
            </p:extLst>
          </p:nvPr>
        </p:nvGraphicFramePr>
        <p:xfrm>
          <a:off x="1991335" y="2822723"/>
          <a:ext cx="2189010" cy="1828800"/>
        </p:xfrm>
        <a:graphic>
          <a:graphicData uri="http://schemas.openxmlformats.org/drawingml/2006/table">
            <a:tbl>
              <a:tblPr firstRow="1" bandRow="1">
                <a:tableStyleId>{5C22544A-7EE6-4342-B048-85BDC9FD1C3A}</a:tableStyleId>
              </a:tblPr>
              <a:tblGrid>
                <a:gridCol w="437802">
                  <a:extLst>
                    <a:ext uri="{9D8B030D-6E8A-4147-A177-3AD203B41FA5}">
                      <a16:colId xmlns:a16="http://schemas.microsoft.com/office/drawing/2014/main" val="3315618763"/>
                    </a:ext>
                  </a:extLst>
                </a:gridCol>
                <a:gridCol w="437802">
                  <a:extLst>
                    <a:ext uri="{9D8B030D-6E8A-4147-A177-3AD203B41FA5}">
                      <a16:colId xmlns:a16="http://schemas.microsoft.com/office/drawing/2014/main" val="1044353641"/>
                    </a:ext>
                  </a:extLst>
                </a:gridCol>
                <a:gridCol w="437802">
                  <a:extLst>
                    <a:ext uri="{9D8B030D-6E8A-4147-A177-3AD203B41FA5}">
                      <a16:colId xmlns:a16="http://schemas.microsoft.com/office/drawing/2014/main" val="1595907304"/>
                    </a:ext>
                  </a:extLst>
                </a:gridCol>
                <a:gridCol w="437802">
                  <a:extLst>
                    <a:ext uri="{9D8B030D-6E8A-4147-A177-3AD203B41FA5}">
                      <a16:colId xmlns:a16="http://schemas.microsoft.com/office/drawing/2014/main" val="161636663"/>
                    </a:ext>
                  </a:extLst>
                </a:gridCol>
                <a:gridCol w="437802">
                  <a:extLst>
                    <a:ext uri="{9D8B030D-6E8A-4147-A177-3AD203B41FA5}">
                      <a16:colId xmlns:a16="http://schemas.microsoft.com/office/drawing/2014/main" val="3397993382"/>
                    </a:ext>
                  </a:extLst>
                </a:gridCol>
              </a:tblGrid>
              <a:tr h="312677">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012035438"/>
                  </a:ext>
                </a:extLst>
              </a:tr>
              <a:tr h="312677">
                <a:tc>
                  <a:txBody>
                    <a:bodyPr/>
                    <a:lstStyle/>
                    <a:p>
                      <a:pPr algn="ctr"/>
                      <a:r>
                        <a:rPr lang="en-US"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118898297"/>
                  </a:ext>
                </a:extLst>
              </a:tr>
              <a:tr h="312677">
                <a:tc>
                  <a:txBody>
                    <a:bodyPr/>
                    <a:lstStyle/>
                    <a:p>
                      <a:pPr algn="ctr"/>
                      <a:r>
                        <a:rPr lang="en-US"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4110816"/>
                  </a:ext>
                </a:extLst>
              </a:tr>
              <a:tr h="312677">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412265563"/>
                  </a:ext>
                </a:extLst>
              </a:tr>
              <a:tr h="312677">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643803703"/>
                  </a:ext>
                </a:extLst>
              </a:tr>
            </a:tbl>
          </a:graphicData>
        </a:graphic>
      </p:graphicFrame>
      <p:graphicFrame>
        <p:nvGraphicFramePr>
          <p:cNvPr id="12" name="Table 11">
            <a:extLst>
              <a:ext uri="{FF2B5EF4-FFF2-40B4-BE49-F238E27FC236}">
                <a16:creationId xmlns:a16="http://schemas.microsoft.com/office/drawing/2014/main" id="{54D8C53B-CD71-5C18-8DDA-DA4797FCB93D}"/>
              </a:ext>
            </a:extLst>
          </p:cNvPr>
          <p:cNvGraphicFramePr>
            <a:graphicFrameLocks noGrp="1"/>
          </p:cNvGraphicFramePr>
          <p:nvPr>
            <p:extLst>
              <p:ext uri="{D42A27DB-BD31-4B8C-83A1-F6EECF244321}">
                <p14:modId xmlns:p14="http://schemas.microsoft.com/office/powerpoint/2010/main" val="2975382314"/>
              </p:ext>
            </p:extLst>
          </p:nvPr>
        </p:nvGraphicFramePr>
        <p:xfrm>
          <a:off x="5655742" y="3058111"/>
          <a:ext cx="1417503" cy="1097280"/>
        </p:xfrm>
        <a:graphic>
          <a:graphicData uri="http://schemas.openxmlformats.org/drawingml/2006/table">
            <a:tbl>
              <a:tblPr firstRow="1" bandRow="1">
                <a:tableStyleId>{5C22544A-7EE6-4342-B048-85BDC9FD1C3A}</a:tableStyleId>
              </a:tblPr>
              <a:tblGrid>
                <a:gridCol w="472501">
                  <a:extLst>
                    <a:ext uri="{9D8B030D-6E8A-4147-A177-3AD203B41FA5}">
                      <a16:colId xmlns:a16="http://schemas.microsoft.com/office/drawing/2014/main" val="159042574"/>
                    </a:ext>
                  </a:extLst>
                </a:gridCol>
                <a:gridCol w="472501">
                  <a:extLst>
                    <a:ext uri="{9D8B030D-6E8A-4147-A177-3AD203B41FA5}">
                      <a16:colId xmlns:a16="http://schemas.microsoft.com/office/drawing/2014/main" val="1103125158"/>
                    </a:ext>
                  </a:extLst>
                </a:gridCol>
                <a:gridCol w="472501">
                  <a:extLst>
                    <a:ext uri="{9D8B030D-6E8A-4147-A177-3AD203B41FA5}">
                      <a16:colId xmlns:a16="http://schemas.microsoft.com/office/drawing/2014/main" val="2913444430"/>
                    </a:ext>
                  </a:extLst>
                </a:gridCol>
              </a:tblGrid>
              <a:tr h="336282">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492440007"/>
                  </a:ext>
                </a:extLst>
              </a:tr>
              <a:tr h="336282">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184836179"/>
                  </a:ext>
                </a:extLst>
              </a:tr>
              <a:tr h="336282">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264179938"/>
                  </a:ext>
                </a:extLst>
              </a:tr>
            </a:tbl>
          </a:graphicData>
        </a:graphic>
      </p:graphicFrame>
      <p:sp>
        <p:nvSpPr>
          <p:cNvPr id="14" name="TextBox 13">
            <a:extLst>
              <a:ext uri="{FF2B5EF4-FFF2-40B4-BE49-F238E27FC236}">
                <a16:creationId xmlns:a16="http://schemas.microsoft.com/office/drawing/2014/main" id="{518EB80D-3585-F376-9E44-3A53F76E5986}"/>
              </a:ext>
            </a:extLst>
          </p:cNvPr>
          <p:cNvSpPr txBox="1"/>
          <p:nvPr/>
        </p:nvSpPr>
        <p:spPr>
          <a:xfrm>
            <a:off x="2419279" y="4742040"/>
            <a:ext cx="1333122" cy="646331"/>
          </a:xfrm>
          <a:prstGeom prst="rect">
            <a:avLst/>
          </a:prstGeom>
          <a:noFill/>
        </p:spPr>
        <p:txBody>
          <a:bodyPr wrap="none" rtlCol="0">
            <a:spAutoFit/>
          </a:bodyPr>
          <a:lstStyle/>
          <a:p>
            <a:pPr algn="ctr"/>
            <a:r>
              <a:rPr lang="en-US" b="1" dirty="0"/>
              <a:t>5 x 5</a:t>
            </a:r>
            <a:br>
              <a:rPr lang="en-US" b="1" dirty="0"/>
            </a:br>
            <a:r>
              <a:rPr lang="en-US" b="1" dirty="0"/>
              <a:t>Input Image</a:t>
            </a:r>
          </a:p>
        </p:txBody>
      </p:sp>
      <p:sp>
        <p:nvSpPr>
          <p:cNvPr id="15" name="TextBox 14">
            <a:extLst>
              <a:ext uri="{FF2B5EF4-FFF2-40B4-BE49-F238E27FC236}">
                <a16:creationId xmlns:a16="http://schemas.microsoft.com/office/drawing/2014/main" id="{763C55DE-57A1-8626-0781-24E359BB83F1}"/>
              </a:ext>
            </a:extLst>
          </p:cNvPr>
          <p:cNvSpPr txBox="1"/>
          <p:nvPr/>
        </p:nvSpPr>
        <p:spPr>
          <a:xfrm>
            <a:off x="6041937" y="4204302"/>
            <a:ext cx="645113" cy="646331"/>
          </a:xfrm>
          <a:prstGeom prst="rect">
            <a:avLst/>
          </a:prstGeom>
          <a:noFill/>
        </p:spPr>
        <p:txBody>
          <a:bodyPr wrap="none" rtlCol="0">
            <a:spAutoFit/>
          </a:bodyPr>
          <a:lstStyle/>
          <a:p>
            <a:pPr algn="ctr"/>
            <a:r>
              <a:rPr lang="en-US" b="1" dirty="0"/>
              <a:t>3 x 3</a:t>
            </a:r>
            <a:br>
              <a:rPr lang="en-US" b="1" dirty="0"/>
            </a:br>
            <a:r>
              <a:rPr lang="en-US" b="1" dirty="0"/>
              <a:t>filter</a:t>
            </a:r>
          </a:p>
        </p:txBody>
      </p:sp>
    </p:spTree>
    <p:extLst>
      <p:ext uri="{BB962C8B-B14F-4D97-AF65-F5344CB8AC3E}">
        <p14:creationId xmlns:p14="http://schemas.microsoft.com/office/powerpoint/2010/main" val="3233595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FD1F-6568-8E14-86B8-C5F88A5F88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4C4C78-D2B6-83D0-96BC-0C9504488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D4E3355C-6A06-03A3-CA4B-F3B5C3C8B387}"/>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25CB98F3-48E7-D729-F678-473036748FCC}"/>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10" name="TextBox 9">
            <a:extLst>
              <a:ext uri="{FF2B5EF4-FFF2-40B4-BE49-F238E27FC236}">
                <a16:creationId xmlns:a16="http://schemas.microsoft.com/office/drawing/2014/main" id="{C168F467-B0CF-7CDA-4232-281181A2909D}"/>
              </a:ext>
            </a:extLst>
          </p:cNvPr>
          <p:cNvSpPr txBox="1"/>
          <p:nvPr/>
        </p:nvSpPr>
        <p:spPr>
          <a:xfrm>
            <a:off x="632705" y="321403"/>
            <a:ext cx="10186711" cy="1891287"/>
          </a:xfrm>
          <a:prstGeom prst="rect">
            <a:avLst/>
          </a:prstGeom>
          <a:noFill/>
        </p:spPr>
        <p:txBody>
          <a:bodyPr wrap="square">
            <a:spAutoFit/>
          </a:bodyPr>
          <a:lstStyle/>
          <a:p>
            <a:pPr marL="342900" indent="-342900" fontAlgn="base">
              <a:lnSpc>
                <a:spcPct val="150000"/>
              </a:lnSpc>
              <a:buClr>
                <a:srgbClr val="006DC5"/>
              </a:buClr>
              <a:buFont typeface="Wingdings" panose="05000000000000000000" pitchFamily="2" charset="2"/>
              <a:buChar char="ü"/>
            </a:pPr>
            <a:r>
              <a:rPr lang="en-US" sz="2000" dirty="0">
                <a:solidFill>
                  <a:srgbClr val="000000"/>
                </a:solidFill>
              </a:rPr>
              <a:t>The stride determines how much the filter moves at each step (e.g., stride of 1 moves one pixel at a time). </a:t>
            </a:r>
          </a:p>
          <a:p>
            <a:pPr marL="342900" indent="-342900" fontAlgn="base">
              <a:lnSpc>
                <a:spcPct val="150000"/>
              </a:lnSpc>
              <a:buClr>
                <a:srgbClr val="006DC5"/>
              </a:buClr>
              <a:buFont typeface="Wingdings" panose="05000000000000000000" pitchFamily="2" charset="2"/>
              <a:buChar char="ü"/>
            </a:pPr>
            <a:r>
              <a:rPr lang="en-US" sz="2000" dirty="0">
                <a:solidFill>
                  <a:srgbClr val="000000"/>
                </a:solidFill>
              </a:rPr>
              <a:t>Padding adds a border of zeros around the input to keep the output size the same as the input. </a:t>
            </a:r>
          </a:p>
        </p:txBody>
      </p:sp>
      <p:graphicFrame>
        <p:nvGraphicFramePr>
          <p:cNvPr id="2" name="Table 1">
            <a:extLst>
              <a:ext uri="{FF2B5EF4-FFF2-40B4-BE49-F238E27FC236}">
                <a16:creationId xmlns:a16="http://schemas.microsoft.com/office/drawing/2014/main" id="{0FAEE030-B96A-867E-F1FB-287AFBF1F34C}"/>
              </a:ext>
            </a:extLst>
          </p:cNvPr>
          <p:cNvGraphicFramePr>
            <a:graphicFrameLocks noGrp="1"/>
          </p:cNvGraphicFramePr>
          <p:nvPr>
            <p:extLst>
              <p:ext uri="{D42A27DB-BD31-4B8C-83A1-F6EECF244321}">
                <p14:modId xmlns:p14="http://schemas.microsoft.com/office/powerpoint/2010/main" val="4015733519"/>
              </p:ext>
            </p:extLst>
          </p:nvPr>
        </p:nvGraphicFramePr>
        <p:xfrm>
          <a:off x="1521684" y="2191611"/>
          <a:ext cx="1882245" cy="1828800"/>
        </p:xfrm>
        <a:graphic>
          <a:graphicData uri="http://schemas.openxmlformats.org/drawingml/2006/table">
            <a:tbl>
              <a:tblPr firstRow="1" bandRow="1">
                <a:tableStyleId>{5C22544A-7EE6-4342-B048-85BDC9FD1C3A}</a:tableStyleId>
              </a:tblPr>
              <a:tblGrid>
                <a:gridCol w="376449">
                  <a:extLst>
                    <a:ext uri="{9D8B030D-6E8A-4147-A177-3AD203B41FA5}">
                      <a16:colId xmlns:a16="http://schemas.microsoft.com/office/drawing/2014/main" val="3315618763"/>
                    </a:ext>
                  </a:extLst>
                </a:gridCol>
                <a:gridCol w="376449">
                  <a:extLst>
                    <a:ext uri="{9D8B030D-6E8A-4147-A177-3AD203B41FA5}">
                      <a16:colId xmlns:a16="http://schemas.microsoft.com/office/drawing/2014/main" val="1044353641"/>
                    </a:ext>
                  </a:extLst>
                </a:gridCol>
                <a:gridCol w="376449">
                  <a:extLst>
                    <a:ext uri="{9D8B030D-6E8A-4147-A177-3AD203B41FA5}">
                      <a16:colId xmlns:a16="http://schemas.microsoft.com/office/drawing/2014/main" val="1595907304"/>
                    </a:ext>
                  </a:extLst>
                </a:gridCol>
                <a:gridCol w="376449">
                  <a:extLst>
                    <a:ext uri="{9D8B030D-6E8A-4147-A177-3AD203B41FA5}">
                      <a16:colId xmlns:a16="http://schemas.microsoft.com/office/drawing/2014/main" val="161636663"/>
                    </a:ext>
                  </a:extLst>
                </a:gridCol>
                <a:gridCol w="376449">
                  <a:extLst>
                    <a:ext uri="{9D8B030D-6E8A-4147-A177-3AD203B41FA5}">
                      <a16:colId xmlns:a16="http://schemas.microsoft.com/office/drawing/2014/main" val="3397993382"/>
                    </a:ext>
                  </a:extLst>
                </a:gridCol>
              </a:tblGrid>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012035438"/>
                  </a:ext>
                </a:extLst>
              </a:tr>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118898297"/>
                  </a:ext>
                </a:extLst>
              </a:tr>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4110816"/>
                  </a:ext>
                </a:extLst>
              </a:tr>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412265563"/>
                  </a:ext>
                </a:extLst>
              </a:tr>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643803703"/>
                  </a:ext>
                </a:extLst>
              </a:tr>
            </a:tbl>
          </a:graphicData>
        </a:graphic>
      </p:graphicFrame>
      <p:graphicFrame>
        <p:nvGraphicFramePr>
          <p:cNvPr id="12" name="Table 11">
            <a:extLst>
              <a:ext uri="{FF2B5EF4-FFF2-40B4-BE49-F238E27FC236}">
                <a16:creationId xmlns:a16="http://schemas.microsoft.com/office/drawing/2014/main" id="{B346D808-BB13-2460-9DCA-81BED45B1C44}"/>
              </a:ext>
            </a:extLst>
          </p:cNvPr>
          <p:cNvGraphicFramePr>
            <a:graphicFrameLocks noGrp="1"/>
          </p:cNvGraphicFramePr>
          <p:nvPr>
            <p:extLst>
              <p:ext uri="{D42A27DB-BD31-4B8C-83A1-F6EECF244321}">
                <p14:modId xmlns:p14="http://schemas.microsoft.com/office/powerpoint/2010/main" val="3040153966"/>
              </p:ext>
            </p:extLst>
          </p:nvPr>
        </p:nvGraphicFramePr>
        <p:xfrm>
          <a:off x="1521685" y="2191611"/>
          <a:ext cx="1138923" cy="1101705"/>
        </p:xfrm>
        <a:graphic>
          <a:graphicData uri="http://schemas.openxmlformats.org/drawingml/2006/table">
            <a:tbl>
              <a:tblPr firstRow="1" bandRow="1">
                <a:tableStyleId>{16D9F66E-5EB9-4882-86FB-DCBF35E3C3E4}</a:tableStyleId>
              </a:tblPr>
              <a:tblGrid>
                <a:gridCol w="379641">
                  <a:extLst>
                    <a:ext uri="{9D8B030D-6E8A-4147-A177-3AD203B41FA5}">
                      <a16:colId xmlns:a16="http://schemas.microsoft.com/office/drawing/2014/main" val="159042574"/>
                    </a:ext>
                  </a:extLst>
                </a:gridCol>
                <a:gridCol w="379641">
                  <a:extLst>
                    <a:ext uri="{9D8B030D-6E8A-4147-A177-3AD203B41FA5}">
                      <a16:colId xmlns:a16="http://schemas.microsoft.com/office/drawing/2014/main" val="1103125158"/>
                    </a:ext>
                  </a:extLst>
                </a:gridCol>
                <a:gridCol w="379641">
                  <a:extLst>
                    <a:ext uri="{9D8B030D-6E8A-4147-A177-3AD203B41FA5}">
                      <a16:colId xmlns:a16="http://schemas.microsoft.com/office/drawing/2014/main" val="2913444430"/>
                    </a:ext>
                  </a:extLst>
                </a:gridCol>
              </a:tblGrid>
              <a:tr h="367235">
                <a:tc>
                  <a:txBody>
                    <a:bodyPr/>
                    <a:lstStyle/>
                    <a:p>
                      <a:pPr algn="ctr"/>
                      <a:endParaRPr lang="en-US" b="0" dirty="0">
                        <a:solidFill>
                          <a:schemeClr val="tx1"/>
                        </a:solidFill>
                      </a:endParaRP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2492440007"/>
                  </a:ext>
                </a:extLst>
              </a:tr>
              <a:tr h="367235">
                <a:tc>
                  <a:txBody>
                    <a:bodyPr/>
                    <a:lstStyle/>
                    <a:p>
                      <a:pPr marL="0" algn="ctr" defTabSz="914400" rtl="0" eaLnBrk="1" latinLnBrk="0" hangingPunct="1"/>
                      <a:endParaRPr lang="en-US" sz="1800" b="0" kern="1200" dirty="0">
                        <a:solidFill>
                          <a:schemeClr val="tx1"/>
                        </a:solidFill>
                        <a:latin typeface="+mn-lt"/>
                        <a:ea typeface="+mn-ea"/>
                        <a:cs typeface="+mn-cs"/>
                      </a:endParaRPr>
                    </a:p>
                  </a:txBody>
                  <a:tcPr>
                    <a:solidFill>
                      <a:schemeClr val="accent6">
                        <a:lumMod val="20000"/>
                        <a:lumOff val="80000"/>
                      </a:schemeClr>
                    </a:solidFill>
                  </a:tcPr>
                </a:tc>
                <a:tc>
                  <a:txBody>
                    <a:bodyPr/>
                    <a:lstStyle/>
                    <a:p>
                      <a:pPr marL="0" algn="ctr" defTabSz="914400" rtl="0" eaLnBrk="1" latinLnBrk="0" hangingPunct="1"/>
                      <a:endParaRPr lang="en-US" sz="1800" b="0" kern="1200" dirty="0">
                        <a:solidFill>
                          <a:schemeClr val="tx1"/>
                        </a:solidFill>
                        <a:latin typeface="+mn-lt"/>
                        <a:ea typeface="+mn-ea"/>
                        <a:cs typeface="+mn-cs"/>
                      </a:endParaRPr>
                    </a:p>
                  </a:txBody>
                  <a:tcPr>
                    <a:solidFill>
                      <a:schemeClr val="accent6">
                        <a:lumMod val="20000"/>
                        <a:lumOff val="80000"/>
                      </a:schemeClr>
                    </a:solidFill>
                  </a:tcPr>
                </a:tc>
                <a:tc>
                  <a:txBody>
                    <a:bodyPr/>
                    <a:lstStyle/>
                    <a:p>
                      <a:pPr marL="0" algn="ctr" defTabSz="914400" rtl="0" eaLnBrk="1" latinLnBrk="0" hangingPunct="1"/>
                      <a:endParaRPr lang="en-US" sz="1800" b="0" kern="1200" dirty="0">
                        <a:solidFill>
                          <a:schemeClr val="tx1"/>
                        </a:solidFill>
                        <a:latin typeface="+mn-lt"/>
                        <a:ea typeface="+mn-ea"/>
                        <a:cs typeface="+mn-cs"/>
                      </a:endParaRPr>
                    </a:p>
                  </a:txBody>
                  <a:tcPr>
                    <a:solidFill>
                      <a:schemeClr val="accent6">
                        <a:lumMod val="20000"/>
                        <a:lumOff val="80000"/>
                      </a:schemeClr>
                    </a:solidFill>
                  </a:tcPr>
                </a:tc>
                <a:extLst>
                  <a:ext uri="{0D108BD9-81ED-4DB2-BD59-A6C34878D82A}">
                    <a16:rowId xmlns:a16="http://schemas.microsoft.com/office/drawing/2014/main" val="3184836179"/>
                  </a:ext>
                </a:extLst>
              </a:tr>
              <a:tr h="367235">
                <a:tc>
                  <a:txBody>
                    <a:bodyPr/>
                    <a:lstStyle/>
                    <a:p>
                      <a:pPr algn="ctr"/>
                      <a:endParaRPr lang="en-US" b="0" dirty="0">
                        <a:solidFill>
                          <a:schemeClr val="tx1"/>
                        </a:solidFill>
                      </a:endParaRP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3264179938"/>
                  </a:ext>
                </a:extLst>
              </a:tr>
            </a:tbl>
          </a:graphicData>
        </a:graphic>
      </p:graphicFrame>
      <p:cxnSp>
        <p:nvCxnSpPr>
          <p:cNvPr id="15" name="Straight Arrow Connector 14">
            <a:extLst>
              <a:ext uri="{FF2B5EF4-FFF2-40B4-BE49-F238E27FC236}">
                <a16:creationId xmlns:a16="http://schemas.microsoft.com/office/drawing/2014/main" id="{F2E8D9C3-D52B-E499-BC0E-2D4A5C32409F}"/>
              </a:ext>
            </a:extLst>
          </p:cNvPr>
          <p:cNvCxnSpPr>
            <a:cxnSpLocks/>
          </p:cNvCxnSpPr>
          <p:nvPr/>
        </p:nvCxnSpPr>
        <p:spPr>
          <a:xfrm>
            <a:off x="3810983" y="3049968"/>
            <a:ext cx="731520" cy="0"/>
          </a:xfrm>
          <a:prstGeom prst="straightConnector1">
            <a:avLst/>
          </a:prstGeom>
          <a:ln w="38100">
            <a:solidFill>
              <a:srgbClr val="006DC5"/>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612F5AD-EF97-B1C2-8EE2-29D2D0490A03}"/>
              </a:ext>
            </a:extLst>
          </p:cNvPr>
          <p:cNvSpPr txBox="1"/>
          <p:nvPr/>
        </p:nvSpPr>
        <p:spPr>
          <a:xfrm>
            <a:off x="3732230" y="2637012"/>
            <a:ext cx="889026" cy="369332"/>
          </a:xfrm>
          <a:prstGeom prst="rect">
            <a:avLst/>
          </a:prstGeom>
          <a:noFill/>
        </p:spPr>
        <p:txBody>
          <a:bodyPr wrap="none" rtlCol="0">
            <a:spAutoFit/>
          </a:bodyPr>
          <a:lstStyle/>
          <a:p>
            <a:r>
              <a:rPr lang="en-US" dirty="0"/>
              <a:t>stride 1</a:t>
            </a:r>
          </a:p>
        </p:txBody>
      </p:sp>
      <p:graphicFrame>
        <p:nvGraphicFramePr>
          <p:cNvPr id="18" name="Table 17">
            <a:extLst>
              <a:ext uri="{FF2B5EF4-FFF2-40B4-BE49-F238E27FC236}">
                <a16:creationId xmlns:a16="http://schemas.microsoft.com/office/drawing/2014/main" id="{3CA4C1D1-2113-B4A9-73E3-5325D00AB870}"/>
              </a:ext>
            </a:extLst>
          </p:cNvPr>
          <p:cNvGraphicFramePr>
            <a:graphicFrameLocks noGrp="1"/>
          </p:cNvGraphicFramePr>
          <p:nvPr>
            <p:extLst>
              <p:ext uri="{D42A27DB-BD31-4B8C-83A1-F6EECF244321}">
                <p14:modId xmlns:p14="http://schemas.microsoft.com/office/powerpoint/2010/main" val="3727207790"/>
              </p:ext>
            </p:extLst>
          </p:nvPr>
        </p:nvGraphicFramePr>
        <p:xfrm>
          <a:off x="4949557" y="2191611"/>
          <a:ext cx="1882245" cy="1828800"/>
        </p:xfrm>
        <a:graphic>
          <a:graphicData uri="http://schemas.openxmlformats.org/drawingml/2006/table">
            <a:tbl>
              <a:tblPr firstRow="1" bandRow="1">
                <a:tableStyleId>{5C22544A-7EE6-4342-B048-85BDC9FD1C3A}</a:tableStyleId>
              </a:tblPr>
              <a:tblGrid>
                <a:gridCol w="376449">
                  <a:extLst>
                    <a:ext uri="{9D8B030D-6E8A-4147-A177-3AD203B41FA5}">
                      <a16:colId xmlns:a16="http://schemas.microsoft.com/office/drawing/2014/main" val="3315618763"/>
                    </a:ext>
                  </a:extLst>
                </a:gridCol>
                <a:gridCol w="376449">
                  <a:extLst>
                    <a:ext uri="{9D8B030D-6E8A-4147-A177-3AD203B41FA5}">
                      <a16:colId xmlns:a16="http://schemas.microsoft.com/office/drawing/2014/main" val="1044353641"/>
                    </a:ext>
                  </a:extLst>
                </a:gridCol>
                <a:gridCol w="376449">
                  <a:extLst>
                    <a:ext uri="{9D8B030D-6E8A-4147-A177-3AD203B41FA5}">
                      <a16:colId xmlns:a16="http://schemas.microsoft.com/office/drawing/2014/main" val="1595907304"/>
                    </a:ext>
                  </a:extLst>
                </a:gridCol>
                <a:gridCol w="376449">
                  <a:extLst>
                    <a:ext uri="{9D8B030D-6E8A-4147-A177-3AD203B41FA5}">
                      <a16:colId xmlns:a16="http://schemas.microsoft.com/office/drawing/2014/main" val="161636663"/>
                    </a:ext>
                  </a:extLst>
                </a:gridCol>
                <a:gridCol w="376449">
                  <a:extLst>
                    <a:ext uri="{9D8B030D-6E8A-4147-A177-3AD203B41FA5}">
                      <a16:colId xmlns:a16="http://schemas.microsoft.com/office/drawing/2014/main" val="3397993382"/>
                    </a:ext>
                  </a:extLst>
                </a:gridCol>
              </a:tblGrid>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012035438"/>
                  </a:ext>
                </a:extLst>
              </a:tr>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118898297"/>
                  </a:ext>
                </a:extLst>
              </a:tr>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4110816"/>
                  </a:ext>
                </a:extLst>
              </a:tr>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412265563"/>
                  </a:ext>
                </a:extLst>
              </a:tr>
              <a:tr h="36546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643803703"/>
                  </a:ext>
                </a:extLst>
              </a:tr>
            </a:tbl>
          </a:graphicData>
        </a:graphic>
      </p:graphicFrame>
      <p:graphicFrame>
        <p:nvGraphicFramePr>
          <p:cNvPr id="19" name="Table 18">
            <a:extLst>
              <a:ext uri="{FF2B5EF4-FFF2-40B4-BE49-F238E27FC236}">
                <a16:creationId xmlns:a16="http://schemas.microsoft.com/office/drawing/2014/main" id="{4D96F319-4324-C729-D20F-D11CB3ACB4CA}"/>
              </a:ext>
            </a:extLst>
          </p:cNvPr>
          <p:cNvGraphicFramePr>
            <a:graphicFrameLocks noGrp="1"/>
          </p:cNvGraphicFramePr>
          <p:nvPr>
            <p:extLst>
              <p:ext uri="{D42A27DB-BD31-4B8C-83A1-F6EECF244321}">
                <p14:modId xmlns:p14="http://schemas.microsoft.com/office/powerpoint/2010/main" val="3998438059"/>
              </p:ext>
            </p:extLst>
          </p:nvPr>
        </p:nvGraphicFramePr>
        <p:xfrm>
          <a:off x="5321217" y="2191611"/>
          <a:ext cx="1138923" cy="1101705"/>
        </p:xfrm>
        <a:graphic>
          <a:graphicData uri="http://schemas.openxmlformats.org/drawingml/2006/table">
            <a:tbl>
              <a:tblPr firstRow="1" bandRow="1">
                <a:tableStyleId>{16D9F66E-5EB9-4882-86FB-DCBF35E3C3E4}</a:tableStyleId>
              </a:tblPr>
              <a:tblGrid>
                <a:gridCol w="379641">
                  <a:extLst>
                    <a:ext uri="{9D8B030D-6E8A-4147-A177-3AD203B41FA5}">
                      <a16:colId xmlns:a16="http://schemas.microsoft.com/office/drawing/2014/main" val="159042574"/>
                    </a:ext>
                  </a:extLst>
                </a:gridCol>
                <a:gridCol w="379641">
                  <a:extLst>
                    <a:ext uri="{9D8B030D-6E8A-4147-A177-3AD203B41FA5}">
                      <a16:colId xmlns:a16="http://schemas.microsoft.com/office/drawing/2014/main" val="1103125158"/>
                    </a:ext>
                  </a:extLst>
                </a:gridCol>
                <a:gridCol w="379641">
                  <a:extLst>
                    <a:ext uri="{9D8B030D-6E8A-4147-A177-3AD203B41FA5}">
                      <a16:colId xmlns:a16="http://schemas.microsoft.com/office/drawing/2014/main" val="2913444430"/>
                    </a:ext>
                  </a:extLst>
                </a:gridCol>
              </a:tblGrid>
              <a:tr h="367235">
                <a:tc>
                  <a:txBody>
                    <a:bodyPr/>
                    <a:lstStyle/>
                    <a:p>
                      <a:pPr algn="ctr"/>
                      <a:endParaRPr lang="en-US" b="0" dirty="0">
                        <a:solidFill>
                          <a:schemeClr val="tx1"/>
                        </a:solidFill>
                      </a:endParaRP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2492440007"/>
                  </a:ext>
                </a:extLst>
              </a:tr>
              <a:tr h="367235">
                <a:tc>
                  <a:txBody>
                    <a:bodyPr/>
                    <a:lstStyle/>
                    <a:p>
                      <a:pPr marL="0" algn="ctr" defTabSz="914400" rtl="0" eaLnBrk="1" latinLnBrk="0" hangingPunct="1"/>
                      <a:endParaRPr lang="en-US" sz="1800" b="0" kern="1200" dirty="0">
                        <a:solidFill>
                          <a:schemeClr val="tx1"/>
                        </a:solidFill>
                        <a:latin typeface="+mn-lt"/>
                        <a:ea typeface="+mn-ea"/>
                        <a:cs typeface="+mn-cs"/>
                      </a:endParaRPr>
                    </a:p>
                  </a:txBody>
                  <a:tcPr>
                    <a:solidFill>
                      <a:schemeClr val="accent6">
                        <a:lumMod val="20000"/>
                        <a:lumOff val="80000"/>
                      </a:schemeClr>
                    </a:solidFill>
                  </a:tcPr>
                </a:tc>
                <a:tc>
                  <a:txBody>
                    <a:bodyPr/>
                    <a:lstStyle/>
                    <a:p>
                      <a:pPr marL="0" algn="ctr" defTabSz="914400" rtl="0" eaLnBrk="1" latinLnBrk="0" hangingPunct="1"/>
                      <a:endParaRPr lang="en-US" sz="1800" b="0" kern="1200" dirty="0">
                        <a:solidFill>
                          <a:schemeClr val="tx1"/>
                        </a:solidFill>
                        <a:latin typeface="+mn-lt"/>
                        <a:ea typeface="+mn-ea"/>
                        <a:cs typeface="+mn-cs"/>
                      </a:endParaRPr>
                    </a:p>
                  </a:txBody>
                  <a:tcPr>
                    <a:solidFill>
                      <a:schemeClr val="accent6">
                        <a:lumMod val="20000"/>
                        <a:lumOff val="80000"/>
                      </a:schemeClr>
                    </a:solidFill>
                  </a:tcPr>
                </a:tc>
                <a:tc>
                  <a:txBody>
                    <a:bodyPr/>
                    <a:lstStyle/>
                    <a:p>
                      <a:pPr marL="0" algn="ctr" defTabSz="914400" rtl="0" eaLnBrk="1" latinLnBrk="0" hangingPunct="1"/>
                      <a:endParaRPr lang="en-US" sz="1800" b="0" kern="1200" dirty="0">
                        <a:solidFill>
                          <a:schemeClr val="tx1"/>
                        </a:solidFill>
                        <a:latin typeface="+mn-lt"/>
                        <a:ea typeface="+mn-ea"/>
                        <a:cs typeface="+mn-cs"/>
                      </a:endParaRPr>
                    </a:p>
                  </a:txBody>
                  <a:tcPr>
                    <a:solidFill>
                      <a:schemeClr val="accent6">
                        <a:lumMod val="20000"/>
                        <a:lumOff val="80000"/>
                      </a:schemeClr>
                    </a:solidFill>
                  </a:tcPr>
                </a:tc>
                <a:extLst>
                  <a:ext uri="{0D108BD9-81ED-4DB2-BD59-A6C34878D82A}">
                    <a16:rowId xmlns:a16="http://schemas.microsoft.com/office/drawing/2014/main" val="3184836179"/>
                  </a:ext>
                </a:extLst>
              </a:tr>
              <a:tr h="367235">
                <a:tc>
                  <a:txBody>
                    <a:bodyPr/>
                    <a:lstStyle/>
                    <a:p>
                      <a:pPr algn="ctr"/>
                      <a:endParaRPr lang="en-US" b="0" dirty="0">
                        <a:solidFill>
                          <a:schemeClr val="tx1"/>
                        </a:solidFill>
                      </a:endParaRP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3264179938"/>
                  </a:ext>
                </a:extLst>
              </a:tr>
            </a:tbl>
          </a:graphicData>
        </a:graphic>
      </p:graphicFrame>
      <p:sp>
        <p:nvSpPr>
          <p:cNvPr id="21" name="TextBox 20">
            <a:extLst>
              <a:ext uri="{FF2B5EF4-FFF2-40B4-BE49-F238E27FC236}">
                <a16:creationId xmlns:a16="http://schemas.microsoft.com/office/drawing/2014/main" id="{36CC7F12-5BBD-8A8C-BEAC-6BA0A5B384B6}"/>
              </a:ext>
            </a:extLst>
          </p:cNvPr>
          <p:cNvSpPr txBox="1"/>
          <p:nvPr/>
        </p:nvSpPr>
        <p:spPr>
          <a:xfrm>
            <a:off x="8033447" y="2923984"/>
            <a:ext cx="2036752" cy="369332"/>
          </a:xfrm>
          <a:prstGeom prst="rect">
            <a:avLst/>
          </a:prstGeom>
          <a:noFill/>
        </p:spPr>
        <p:txBody>
          <a:bodyPr wrap="square">
            <a:spAutoFit/>
          </a:bodyPr>
          <a:lstStyle/>
          <a:p>
            <a:r>
              <a:rPr lang="en-US" b="1" dirty="0"/>
              <a:t>(Image with Stride)</a:t>
            </a:r>
          </a:p>
        </p:txBody>
      </p:sp>
      <p:graphicFrame>
        <p:nvGraphicFramePr>
          <p:cNvPr id="4" name="Table 3">
            <a:extLst>
              <a:ext uri="{FF2B5EF4-FFF2-40B4-BE49-F238E27FC236}">
                <a16:creationId xmlns:a16="http://schemas.microsoft.com/office/drawing/2014/main" id="{F56BB0B1-B966-D97B-A8E1-FC0BF2498F09}"/>
              </a:ext>
            </a:extLst>
          </p:cNvPr>
          <p:cNvGraphicFramePr>
            <a:graphicFrameLocks noGrp="1"/>
          </p:cNvGraphicFramePr>
          <p:nvPr>
            <p:extLst>
              <p:ext uri="{D42A27DB-BD31-4B8C-83A1-F6EECF244321}">
                <p14:modId xmlns:p14="http://schemas.microsoft.com/office/powerpoint/2010/main" val="1732487494"/>
              </p:ext>
            </p:extLst>
          </p:nvPr>
        </p:nvGraphicFramePr>
        <p:xfrm>
          <a:off x="2316175" y="4181369"/>
          <a:ext cx="2535015" cy="2560320"/>
        </p:xfrm>
        <a:graphic>
          <a:graphicData uri="http://schemas.openxmlformats.org/drawingml/2006/table">
            <a:tbl>
              <a:tblPr firstRow="1" bandRow="1">
                <a:tableStyleId>{5C22544A-7EE6-4342-B048-85BDC9FD1C3A}</a:tableStyleId>
              </a:tblPr>
              <a:tblGrid>
                <a:gridCol w="362145">
                  <a:extLst>
                    <a:ext uri="{9D8B030D-6E8A-4147-A177-3AD203B41FA5}">
                      <a16:colId xmlns:a16="http://schemas.microsoft.com/office/drawing/2014/main" val="3393897474"/>
                    </a:ext>
                  </a:extLst>
                </a:gridCol>
                <a:gridCol w="362145">
                  <a:extLst>
                    <a:ext uri="{9D8B030D-6E8A-4147-A177-3AD203B41FA5}">
                      <a16:colId xmlns:a16="http://schemas.microsoft.com/office/drawing/2014/main" val="3315618763"/>
                    </a:ext>
                  </a:extLst>
                </a:gridCol>
                <a:gridCol w="362145">
                  <a:extLst>
                    <a:ext uri="{9D8B030D-6E8A-4147-A177-3AD203B41FA5}">
                      <a16:colId xmlns:a16="http://schemas.microsoft.com/office/drawing/2014/main" val="1044353641"/>
                    </a:ext>
                  </a:extLst>
                </a:gridCol>
                <a:gridCol w="362145">
                  <a:extLst>
                    <a:ext uri="{9D8B030D-6E8A-4147-A177-3AD203B41FA5}">
                      <a16:colId xmlns:a16="http://schemas.microsoft.com/office/drawing/2014/main" val="1595907304"/>
                    </a:ext>
                  </a:extLst>
                </a:gridCol>
                <a:gridCol w="362145">
                  <a:extLst>
                    <a:ext uri="{9D8B030D-6E8A-4147-A177-3AD203B41FA5}">
                      <a16:colId xmlns:a16="http://schemas.microsoft.com/office/drawing/2014/main" val="161636663"/>
                    </a:ext>
                  </a:extLst>
                </a:gridCol>
                <a:gridCol w="362145">
                  <a:extLst>
                    <a:ext uri="{9D8B030D-6E8A-4147-A177-3AD203B41FA5}">
                      <a16:colId xmlns:a16="http://schemas.microsoft.com/office/drawing/2014/main" val="3397993382"/>
                    </a:ext>
                  </a:extLst>
                </a:gridCol>
                <a:gridCol w="362145">
                  <a:extLst>
                    <a:ext uri="{9D8B030D-6E8A-4147-A177-3AD203B41FA5}">
                      <a16:colId xmlns:a16="http://schemas.microsoft.com/office/drawing/2014/main" val="256667594"/>
                    </a:ext>
                  </a:extLst>
                </a:gridCol>
              </a:tblGrid>
              <a:tr h="307749">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0357227"/>
                  </a:ext>
                </a:extLst>
              </a:tr>
              <a:tr h="307749">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012035438"/>
                  </a:ext>
                </a:extLst>
              </a:tr>
              <a:tr h="307749">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118898297"/>
                  </a:ext>
                </a:extLst>
              </a:tr>
              <a:tr h="307749">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4110816"/>
                  </a:ext>
                </a:extLst>
              </a:tr>
              <a:tr h="307749">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412265563"/>
                  </a:ext>
                </a:extLst>
              </a:tr>
              <a:tr h="307749">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643803703"/>
                  </a:ext>
                </a:extLst>
              </a:tr>
              <a:tr h="307749">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602861432"/>
                  </a:ext>
                </a:extLst>
              </a:tr>
            </a:tbl>
          </a:graphicData>
        </a:graphic>
      </p:graphicFrame>
      <p:graphicFrame>
        <p:nvGraphicFramePr>
          <p:cNvPr id="7" name="Table 6">
            <a:extLst>
              <a:ext uri="{FF2B5EF4-FFF2-40B4-BE49-F238E27FC236}">
                <a16:creationId xmlns:a16="http://schemas.microsoft.com/office/drawing/2014/main" id="{1C7569B4-602D-FF02-F4E6-52BDAF87F81B}"/>
              </a:ext>
            </a:extLst>
          </p:cNvPr>
          <p:cNvGraphicFramePr>
            <a:graphicFrameLocks noGrp="1"/>
          </p:cNvGraphicFramePr>
          <p:nvPr>
            <p:extLst>
              <p:ext uri="{D42A27DB-BD31-4B8C-83A1-F6EECF244321}">
                <p14:modId xmlns:p14="http://schemas.microsoft.com/office/powerpoint/2010/main" val="3218108085"/>
              </p:ext>
            </p:extLst>
          </p:nvPr>
        </p:nvGraphicFramePr>
        <p:xfrm>
          <a:off x="2314258" y="4181369"/>
          <a:ext cx="1138923" cy="1101705"/>
        </p:xfrm>
        <a:graphic>
          <a:graphicData uri="http://schemas.openxmlformats.org/drawingml/2006/table">
            <a:tbl>
              <a:tblPr firstRow="1" bandRow="1">
                <a:tableStyleId>{16D9F66E-5EB9-4882-86FB-DCBF35E3C3E4}</a:tableStyleId>
              </a:tblPr>
              <a:tblGrid>
                <a:gridCol w="379641">
                  <a:extLst>
                    <a:ext uri="{9D8B030D-6E8A-4147-A177-3AD203B41FA5}">
                      <a16:colId xmlns:a16="http://schemas.microsoft.com/office/drawing/2014/main" val="159042574"/>
                    </a:ext>
                  </a:extLst>
                </a:gridCol>
                <a:gridCol w="379641">
                  <a:extLst>
                    <a:ext uri="{9D8B030D-6E8A-4147-A177-3AD203B41FA5}">
                      <a16:colId xmlns:a16="http://schemas.microsoft.com/office/drawing/2014/main" val="1103125158"/>
                    </a:ext>
                  </a:extLst>
                </a:gridCol>
                <a:gridCol w="379641">
                  <a:extLst>
                    <a:ext uri="{9D8B030D-6E8A-4147-A177-3AD203B41FA5}">
                      <a16:colId xmlns:a16="http://schemas.microsoft.com/office/drawing/2014/main" val="2913444430"/>
                    </a:ext>
                  </a:extLst>
                </a:gridCol>
              </a:tblGrid>
              <a:tr h="367235">
                <a:tc>
                  <a:txBody>
                    <a:bodyPr/>
                    <a:lstStyle/>
                    <a:p>
                      <a:pPr algn="ctr"/>
                      <a:r>
                        <a:rPr lang="en-US" b="0" dirty="0">
                          <a:solidFill>
                            <a:schemeClr val="tx1"/>
                          </a:solidFill>
                        </a:rPr>
                        <a:t>0</a:t>
                      </a:r>
                    </a:p>
                  </a:txBody>
                  <a:tcPr>
                    <a:solidFill>
                      <a:schemeClr val="accent6">
                        <a:lumMod val="20000"/>
                        <a:lumOff val="80000"/>
                      </a:schemeClr>
                    </a:solidFill>
                  </a:tcPr>
                </a:tc>
                <a:tc>
                  <a:txBody>
                    <a:bodyPr/>
                    <a:lstStyle/>
                    <a:p>
                      <a:pPr algn="ctr"/>
                      <a:r>
                        <a:rPr lang="en-US" b="0" dirty="0">
                          <a:solidFill>
                            <a:schemeClr val="tx1"/>
                          </a:solidFill>
                        </a:rPr>
                        <a:t>0</a:t>
                      </a:r>
                    </a:p>
                  </a:txBody>
                  <a:tcPr>
                    <a:solidFill>
                      <a:schemeClr val="accent6">
                        <a:lumMod val="20000"/>
                        <a:lumOff val="80000"/>
                      </a:schemeClr>
                    </a:solidFill>
                  </a:tcPr>
                </a:tc>
                <a:tc>
                  <a:txBody>
                    <a:bodyPr/>
                    <a:lstStyle/>
                    <a:p>
                      <a:pPr algn="ctr"/>
                      <a:r>
                        <a:rPr lang="en-US" b="0" dirty="0">
                          <a:solidFill>
                            <a:schemeClr val="tx1"/>
                          </a:solidFill>
                        </a:rPr>
                        <a:t>0</a:t>
                      </a:r>
                    </a:p>
                  </a:txBody>
                  <a:tcPr>
                    <a:solidFill>
                      <a:schemeClr val="accent6">
                        <a:lumMod val="20000"/>
                        <a:lumOff val="80000"/>
                      </a:schemeClr>
                    </a:solidFill>
                  </a:tcPr>
                </a:tc>
                <a:extLst>
                  <a:ext uri="{0D108BD9-81ED-4DB2-BD59-A6C34878D82A}">
                    <a16:rowId xmlns:a16="http://schemas.microsoft.com/office/drawing/2014/main" val="2492440007"/>
                  </a:ext>
                </a:extLst>
              </a:tr>
              <a:tr h="367235">
                <a:tc>
                  <a:txBody>
                    <a:bodyPr/>
                    <a:lstStyle/>
                    <a:p>
                      <a:pPr marL="0" algn="ctr" defTabSz="914400" rtl="0" eaLnBrk="1" latinLnBrk="0" hangingPunct="1"/>
                      <a:r>
                        <a:rPr lang="en-US" sz="1800" b="0" kern="1200" dirty="0">
                          <a:solidFill>
                            <a:schemeClr val="tx1"/>
                          </a:solidFill>
                          <a:latin typeface="+mn-lt"/>
                          <a:ea typeface="+mn-ea"/>
                          <a:cs typeface="+mn-cs"/>
                        </a:rPr>
                        <a:t>0</a:t>
                      </a:r>
                    </a:p>
                  </a:txBody>
                  <a:tcPr>
                    <a:solidFill>
                      <a:schemeClr val="accent6">
                        <a:lumMod val="20000"/>
                        <a:lumOff val="80000"/>
                      </a:schemeClr>
                    </a:solidFill>
                  </a:tcPr>
                </a:tc>
                <a:tc>
                  <a:txBody>
                    <a:bodyPr/>
                    <a:lstStyle/>
                    <a:p>
                      <a:pPr marL="0" algn="ctr" defTabSz="914400" rtl="0" eaLnBrk="1" latinLnBrk="0" hangingPunct="1"/>
                      <a:endParaRPr lang="en-US" sz="1800" b="0" kern="1200" dirty="0">
                        <a:solidFill>
                          <a:schemeClr val="tx1"/>
                        </a:solidFill>
                        <a:latin typeface="+mn-lt"/>
                        <a:ea typeface="+mn-ea"/>
                        <a:cs typeface="+mn-cs"/>
                      </a:endParaRPr>
                    </a:p>
                  </a:txBody>
                  <a:tcPr>
                    <a:solidFill>
                      <a:schemeClr val="accent6">
                        <a:lumMod val="20000"/>
                        <a:lumOff val="80000"/>
                      </a:schemeClr>
                    </a:solidFill>
                  </a:tcPr>
                </a:tc>
                <a:tc>
                  <a:txBody>
                    <a:bodyPr/>
                    <a:lstStyle/>
                    <a:p>
                      <a:pPr marL="0" algn="ctr" defTabSz="914400" rtl="0" eaLnBrk="1" latinLnBrk="0" hangingPunct="1"/>
                      <a:endParaRPr lang="en-US" sz="1800" b="0" kern="1200" dirty="0">
                        <a:solidFill>
                          <a:schemeClr val="tx1"/>
                        </a:solidFill>
                        <a:latin typeface="+mn-lt"/>
                        <a:ea typeface="+mn-ea"/>
                        <a:cs typeface="+mn-cs"/>
                      </a:endParaRPr>
                    </a:p>
                  </a:txBody>
                  <a:tcPr>
                    <a:solidFill>
                      <a:schemeClr val="accent6">
                        <a:lumMod val="20000"/>
                        <a:lumOff val="80000"/>
                      </a:schemeClr>
                    </a:solidFill>
                  </a:tcPr>
                </a:tc>
                <a:extLst>
                  <a:ext uri="{0D108BD9-81ED-4DB2-BD59-A6C34878D82A}">
                    <a16:rowId xmlns:a16="http://schemas.microsoft.com/office/drawing/2014/main" val="3184836179"/>
                  </a:ext>
                </a:extLst>
              </a:tr>
              <a:tr h="367235">
                <a:tc>
                  <a:txBody>
                    <a:bodyPr/>
                    <a:lstStyle/>
                    <a:p>
                      <a:pPr algn="ctr"/>
                      <a:r>
                        <a:rPr lang="en-US" b="0" dirty="0">
                          <a:solidFill>
                            <a:schemeClr val="tx1"/>
                          </a:solidFill>
                        </a:rPr>
                        <a:t>0</a:t>
                      </a: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tc>
                  <a:txBody>
                    <a:bodyPr/>
                    <a:lstStyle/>
                    <a:p>
                      <a:pPr algn="ctr"/>
                      <a:endParaRPr lang="en-US" b="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3264179938"/>
                  </a:ext>
                </a:extLst>
              </a:tr>
            </a:tbl>
          </a:graphicData>
        </a:graphic>
      </p:graphicFrame>
      <p:sp>
        <p:nvSpPr>
          <p:cNvPr id="11" name="TextBox 10">
            <a:extLst>
              <a:ext uri="{FF2B5EF4-FFF2-40B4-BE49-F238E27FC236}">
                <a16:creationId xmlns:a16="http://schemas.microsoft.com/office/drawing/2014/main" id="{A700B8F6-0602-B373-6AF8-66E8482ADD34}"/>
              </a:ext>
            </a:extLst>
          </p:cNvPr>
          <p:cNvSpPr txBox="1"/>
          <p:nvPr/>
        </p:nvSpPr>
        <p:spPr>
          <a:xfrm>
            <a:off x="5321217" y="5276863"/>
            <a:ext cx="1645921" cy="369332"/>
          </a:xfrm>
          <a:prstGeom prst="rect">
            <a:avLst/>
          </a:prstGeom>
          <a:noFill/>
        </p:spPr>
        <p:txBody>
          <a:bodyPr wrap="square">
            <a:spAutoFit/>
          </a:bodyPr>
          <a:lstStyle/>
          <a:p>
            <a:r>
              <a:rPr lang="en-US" b="1" dirty="0"/>
              <a:t>(With Padding)</a:t>
            </a:r>
          </a:p>
        </p:txBody>
      </p:sp>
    </p:spTree>
    <p:extLst>
      <p:ext uri="{BB962C8B-B14F-4D97-AF65-F5344CB8AC3E}">
        <p14:creationId xmlns:p14="http://schemas.microsoft.com/office/powerpoint/2010/main" val="1249305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A7E43-8BAC-7BB0-D717-F5860C4A410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75A664A-301E-1149-EE1C-43FA5119E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DACB6312-6FE2-522C-9455-617A707EAC8D}"/>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5106C33D-E389-ECA1-451A-20F08F3A9C7B}"/>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8" name="TextBox 7">
            <a:extLst>
              <a:ext uri="{FF2B5EF4-FFF2-40B4-BE49-F238E27FC236}">
                <a16:creationId xmlns:a16="http://schemas.microsoft.com/office/drawing/2014/main" id="{ED56FD04-1953-3862-51BD-A28ACB028A97}"/>
              </a:ext>
            </a:extLst>
          </p:cNvPr>
          <p:cNvSpPr txBox="1"/>
          <p:nvPr/>
        </p:nvSpPr>
        <p:spPr>
          <a:xfrm>
            <a:off x="632706" y="872267"/>
            <a:ext cx="10141790" cy="2352952"/>
          </a:xfrm>
          <a:prstGeom prst="rect">
            <a:avLst/>
          </a:prstGeom>
          <a:noFill/>
        </p:spPr>
        <p:txBody>
          <a:bodyPr wrap="square">
            <a:spAutoFit/>
          </a:bodyPr>
          <a:lstStyle/>
          <a:p>
            <a:pPr marL="342900" indent="-342900" fontAlgn="base">
              <a:lnSpc>
                <a:spcPct val="150000"/>
              </a:lnSpc>
              <a:buClr>
                <a:srgbClr val="006DC5"/>
              </a:buClr>
              <a:buFont typeface="Wingdings" panose="05000000000000000000" pitchFamily="2" charset="2"/>
              <a:buChar char="ü"/>
            </a:pPr>
            <a:r>
              <a:rPr lang="en-US" sz="2000" b="0" i="0" dirty="0">
                <a:solidFill>
                  <a:srgbClr val="000000"/>
                </a:solidFill>
                <a:effectLst/>
              </a:rPr>
              <a:t>After the convolution operation, an </a:t>
            </a:r>
            <a:r>
              <a:rPr lang="en-US" sz="2000" b="1" i="0" dirty="0">
                <a:solidFill>
                  <a:srgbClr val="000000"/>
                </a:solidFill>
                <a:effectLst/>
              </a:rPr>
              <a:t>activation function</a:t>
            </a:r>
            <a:r>
              <a:rPr lang="en-US" sz="2000" b="0" i="0" dirty="0">
                <a:solidFill>
                  <a:srgbClr val="000000"/>
                </a:solidFill>
                <a:effectLst/>
              </a:rPr>
              <a:t> is applied to introduce non-linearity. </a:t>
            </a:r>
            <a:r>
              <a:rPr lang="en-US" sz="2000" dirty="0">
                <a:solidFill>
                  <a:srgbClr val="000000"/>
                </a:solidFill>
              </a:rPr>
              <a:t> </a:t>
            </a:r>
          </a:p>
          <a:p>
            <a:pPr marL="342900" indent="-342900" fontAlgn="base">
              <a:lnSpc>
                <a:spcPct val="150000"/>
              </a:lnSpc>
              <a:buClr>
                <a:srgbClr val="006DC5"/>
              </a:buClr>
              <a:buFont typeface="Wingdings" panose="05000000000000000000" pitchFamily="2" charset="2"/>
              <a:buChar char="ü"/>
            </a:pPr>
            <a:r>
              <a:rPr lang="en-US" sz="2000" b="0" i="0" dirty="0">
                <a:solidFill>
                  <a:srgbClr val="000000"/>
                </a:solidFill>
                <a:effectLst/>
              </a:rPr>
              <a:t>The most common activation function is </a:t>
            </a:r>
            <a:r>
              <a:rPr lang="en-US" sz="2000" b="1" i="0" dirty="0" err="1">
                <a:solidFill>
                  <a:srgbClr val="000000"/>
                </a:solidFill>
                <a:effectLst/>
              </a:rPr>
              <a:t>ReLU</a:t>
            </a:r>
            <a:r>
              <a:rPr lang="en-US" sz="2000" b="1" i="0" dirty="0">
                <a:solidFill>
                  <a:srgbClr val="000000"/>
                </a:solidFill>
                <a:effectLst/>
              </a:rPr>
              <a:t> (Rectified Linear Unit)</a:t>
            </a:r>
            <a:r>
              <a:rPr lang="en-US" sz="2000" b="0" i="0" dirty="0">
                <a:solidFill>
                  <a:srgbClr val="000000"/>
                </a:solidFill>
                <a:effectLst/>
              </a:rPr>
              <a:t>, which replaces all negative values with zero. </a:t>
            </a:r>
          </a:p>
          <a:p>
            <a:pPr marL="342900" indent="-342900" fontAlgn="base">
              <a:lnSpc>
                <a:spcPct val="150000"/>
              </a:lnSpc>
              <a:buClr>
                <a:srgbClr val="006DC5"/>
              </a:buClr>
              <a:buFont typeface="Wingdings" panose="05000000000000000000" pitchFamily="2" charset="2"/>
              <a:buChar char="ü"/>
            </a:pPr>
            <a:r>
              <a:rPr lang="en-US" sz="2000" dirty="0" err="1">
                <a:solidFill>
                  <a:srgbClr val="000000"/>
                </a:solidFill>
              </a:rPr>
              <a:t>ReLU</a:t>
            </a:r>
            <a:r>
              <a:rPr lang="en-US" sz="2000" dirty="0">
                <a:solidFill>
                  <a:srgbClr val="000000"/>
                </a:solidFill>
              </a:rPr>
              <a:t> helps the model learn complex patterns and speeds up training. </a:t>
            </a:r>
          </a:p>
          <a:p>
            <a:pPr marL="342900" indent="-342900" fontAlgn="base">
              <a:lnSpc>
                <a:spcPct val="150000"/>
              </a:lnSpc>
              <a:buClr>
                <a:srgbClr val="006DC5"/>
              </a:buClr>
              <a:buFont typeface="Wingdings" panose="05000000000000000000" pitchFamily="2" charset="2"/>
              <a:buChar char="ü"/>
            </a:pPr>
            <a:endParaRPr lang="en-US" sz="2000" dirty="0">
              <a:solidFill>
                <a:srgbClr val="000000"/>
              </a:solidFill>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7CF2BBE-94C8-6159-E2C6-8225D435D894}"/>
                  </a:ext>
                </a:extLst>
              </p:cNvPr>
              <p:cNvSpPr txBox="1"/>
              <p:nvPr/>
            </p:nvSpPr>
            <p:spPr>
              <a:xfrm>
                <a:off x="972948" y="3263450"/>
                <a:ext cx="312058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𝑹𝒆𝑳𝑼</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r>
                        <a:rPr lang="en-US" sz="2400" b="1" i="0" smtClean="0">
                          <a:latin typeface="Cambria Math" panose="02040503050406030204" pitchFamily="18" charset="0"/>
                        </a:rPr>
                        <m:t>𝐦𝐚𝐱</m:t>
                      </m:r>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1" smtClean="0">
                          <a:latin typeface="Cambria Math" panose="02040503050406030204" pitchFamily="18" charset="0"/>
                        </a:rPr>
                        <m:t>𝒙</m:t>
                      </m:r>
                      <m:r>
                        <a:rPr lang="en-US" sz="2400" b="1" i="1" smtClean="0">
                          <a:latin typeface="Cambria Math" panose="02040503050406030204" pitchFamily="18" charset="0"/>
                        </a:rPr>
                        <m:t>)</m:t>
                      </m:r>
                    </m:oMath>
                  </m:oMathPara>
                </a14:m>
                <a:endParaRPr lang="en-US" sz="2400" b="1" dirty="0"/>
              </a:p>
            </p:txBody>
          </p:sp>
        </mc:Choice>
        <mc:Fallback>
          <p:sp>
            <p:nvSpPr>
              <p:cNvPr id="14" name="TextBox 13">
                <a:extLst>
                  <a:ext uri="{FF2B5EF4-FFF2-40B4-BE49-F238E27FC236}">
                    <a16:creationId xmlns:a16="http://schemas.microsoft.com/office/drawing/2014/main" id="{07CF2BBE-94C8-6159-E2C6-8225D435D894}"/>
                  </a:ext>
                </a:extLst>
              </p:cNvPr>
              <p:cNvSpPr txBox="1">
                <a:spLocks noRot="1" noChangeAspect="1" noMove="1" noResize="1" noEditPoints="1" noAdjustHandles="1" noChangeArrowheads="1" noChangeShapeType="1" noTextEdit="1"/>
              </p:cNvSpPr>
              <p:nvPr/>
            </p:nvSpPr>
            <p:spPr>
              <a:xfrm>
                <a:off x="972948" y="3263450"/>
                <a:ext cx="3120587" cy="369332"/>
              </a:xfrm>
              <a:prstGeom prst="rect">
                <a:avLst/>
              </a:prstGeom>
              <a:blipFill>
                <a:blip r:embed="rId4"/>
                <a:stretch>
                  <a:fillRect l="-586" r="-1367" b="-344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F3268AA-1E98-2979-C92A-8315102DAB7B}"/>
                  </a:ext>
                </a:extLst>
              </p:cNvPr>
              <p:cNvSpPr txBox="1"/>
              <p:nvPr/>
            </p:nvSpPr>
            <p:spPr>
              <a:xfrm>
                <a:off x="972948" y="4097485"/>
                <a:ext cx="8343802" cy="1511439"/>
              </a:xfrm>
              <a:prstGeom prst="rect">
                <a:avLst/>
              </a:prstGeom>
              <a:noFill/>
            </p:spPr>
            <p:txBody>
              <a:bodyPr wrap="square">
                <a:spAutoFit/>
              </a:bodyPr>
              <a:lstStyle/>
              <a:p>
                <a:r>
                  <a:rPr lang="en-US" sz="2400" dirty="0"/>
                  <a:t>This means that the output of the </a:t>
                </a:r>
                <a:r>
                  <a:rPr lang="en-US" sz="2400" dirty="0" err="1"/>
                  <a:t>ReLU</a:t>
                </a:r>
                <a:r>
                  <a:rPr lang="en-US" sz="2400" dirty="0"/>
                  <a:t> function is:</a:t>
                </a:r>
              </a:p>
              <a:p>
                <a:pPr marL="342900" indent="-342900" fontAlgn="base">
                  <a:lnSpc>
                    <a:spcPct val="150000"/>
                  </a:lnSpc>
                  <a:buClr>
                    <a:srgbClr val="006DC5"/>
                  </a:buClr>
                  <a:buFont typeface="Arial" panose="020B0604020202020204" pitchFamily="34" charset="0"/>
                  <a:buChar char="•"/>
                </a:pPr>
                <a14:m>
                  <m:oMath xmlns:m="http://schemas.openxmlformats.org/officeDocument/2006/math">
                    <m:r>
                      <a:rPr lang="en-US" sz="2400" b="0" i="1" smtClean="0">
                        <a:solidFill>
                          <a:srgbClr val="000000"/>
                        </a:solidFill>
                        <a:latin typeface="Cambria Math" panose="02040503050406030204" pitchFamily="18" charset="0"/>
                      </a:rPr>
                      <m:t>𝑥</m:t>
                    </m:r>
                    <m:r>
                      <a:rPr lang="en-US" sz="2400" b="0" i="1" smtClean="0">
                        <a:solidFill>
                          <a:srgbClr val="000000"/>
                        </a:solidFill>
                        <a:latin typeface="Cambria Math" panose="02040503050406030204" pitchFamily="18" charset="0"/>
                      </a:rPr>
                      <m:t>, </m:t>
                    </m:r>
                  </m:oMath>
                </a14:m>
                <a:r>
                  <a:rPr lang="en-US" sz="2400" dirty="0">
                    <a:solidFill>
                      <a:srgbClr val="000000"/>
                    </a:solidFill>
                  </a:rPr>
                  <a:t>if </a:t>
                </a:r>
                <a14:m>
                  <m:oMath xmlns:m="http://schemas.openxmlformats.org/officeDocument/2006/math">
                    <m:r>
                      <a:rPr lang="en-US" sz="2400" b="0" i="1" smtClean="0">
                        <a:solidFill>
                          <a:srgbClr val="000000"/>
                        </a:solidFill>
                        <a:latin typeface="Cambria Math" panose="02040503050406030204" pitchFamily="18" charset="0"/>
                      </a:rPr>
                      <m:t>𝑥</m:t>
                    </m:r>
                    <m:r>
                      <a:rPr lang="en-US" sz="2400" b="0" i="1" smtClean="0">
                        <a:solidFill>
                          <a:srgbClr val="000000"/>
                        </a:solidFill>
                        <a:latin typeface="Cambria Math" panose="02040503050406030204" pitchFamily="18" charset="0"/>
                      </a:rPr>
                      <m:t> &gt;0</m:t>
                    </m:r>
                  </m:oMath>
                </a14:m>
                <a:endParaRPr lang="en-US" sz="2400" b="0" dirty="0">
                  <a:solidFill>
                    <a:srgbClr val="000000"/>
                  </a:solidFill>
                  <a:ea typeface="Cambria Math" panose="02040503050406030204" pitchFamily="18" charset="0"/>
                </a:endParaRPr>
              </a:p>
              <a:p>
                <a:pPr marL="342900" indent="-342900" fontAlgn="base">
                  <a:lnSpc>
                    <a:spcPct val="150000"/>
                  </a:lnSpc>
                  <a:buClr>
                    <a:srgbClr val="006DC5"/>
                  </a:buClr>
                  <a:buFont typeface="Arial" panose="020B0604020202020204" pitchFamily="34" charset="0"/>
                  <a:buChar char="•"/>
                </a:pPr>
                <a14:m>
                  <m:oMath xmlns:m="http://schemas.openxmlformats.org/officeDocument/2006/math">
                    <m:r>
                      <a:rPr lang="en-US" sz="2400" b="0" i="1" smtClean="0">
                        <a:solidFill>
                          <a:srgbClr val="000000"/>
                        </a:solidFill>
                        <a:latin typeface="Cambria Math" panose="02040503050406030204" pitchFamily="18" charset="0"/>
                      </a:rPr>
                      <m:t>0,</m:t>
                    </m:r>
                  </m:oMath>
                </a14:m>
                <a:r>
                  <a:rPr lang="en-US" sz="2400" dirty="0">
                    <a:solidFill>
                      <a:srgbClr val="000000"/>
                    </a:solidFill>
                  </a:rPr>
                  <a:t> if </a:t>
                </a:r>
                <a14:m>
                  <m:oMath xmlns:m="http://schemas.openxmlformats.org/officeDocument/2006/math">
                    <m:r>
                      <a:rPr lang="en-US" sz="2400" b="0" i="1" smtClean="0">
                        <a:solidFill>
                          <a:srgbClr val="000000"/>
                        </a:solidFill>
                        <a:latin typeface="Cambria Math" panose="02040503050406030204" pitchFamily="18" charset="0"/>
                      </a:rPr>
                      <m:t>𝑥</m:t>
                    </m:r>
                    <m:r>
                      <a:rPr lang="en-US" sz="2400" b="0" i="1" smtClean="0">
                        <a:solidFill>
                          <a:srgbClr val="000000"/>
                        </a:solidFill>
                        <a:latin typeface="Cambria Math" panose="02040503050406030204" pitchFamily="18" charset="0"/>
                      </a:rPr>
                      <m:t> ≤0</m:t>
                    </m:r>
                  </m:oMath>
                </a14:m>
                <a:endParaRPr lang="en-US" sz="2400" dirty="0">
                  <a:solidFill>
                    <a:srgbClr val="000000"/>
                  </a:solidFill>
                </a:endParaRPr>
              </a:p>
            </p:txBody>
          </p:sp>
        </mc:Choice>
        <mc:Fallback>
          <p:sp>
            <p:nvSpPr>
              <p:cNvPr id="20" name="TextBox 19">
                <a:extLst>
                  <a:ext uri="{FF2B5EF4-FFF2-40B4-BE49-F238E27FC236}">
                    <a16:creationId xmlns:a16="http://schemas.microsoft.com/office/drawing/2014/main" id="{9F3268AA-1E98-2979-C92A-8315102DAB7B}"/>
                  </a:ext>
                </a:extLst>
              </p:cNvPr>
              <p:cNvSpPr txBox="1">
                <a:spLocks noRot="1" noChangeAspect="1" noMove="1" noResize="1" noEditPoints="1" noAdjustHandles="1" noChangeArrowheads="1" noChangeShapeType="1" noTextEdit="1"/>
              </p:cNvSpPr>
              <p:nvPr/>
            </p:nvSpPr>
            <p:spPr>
              <a:xfrm>
                <a:off x="972948" y="4097485"/>
                <a:ext cx="8343802" cy="1511439"/>
              </a:xfrm>
              <a:prstGeom prst="rect">
                <a:avLst/>
              </a:prstGeom>
              <a:blipFill>
                <a:blip r:embed="rId5"/>
                <a:stretch>
                  <a:fillRect l="-1170" t="-3226" b="-8468"/>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AA192A55-97B1-8BE2-55D5-4F5FEF16E2CC}"/>
              </a:ext>
            </a:extLst>
          </p:cNvPr>
          <p:cNvSpPr/>
          <p:nvPr/>
        </p:nvSpPr>
        <p:spPr>
          <a:xfrm>
            <a:off x="317342" y="208539"/>
            <a:ext cx="4637430" cy="500214"/>
          </a:xfrm>
          <a:prstGeom prst="roundRect">
            <a:avLst/>
          </a:prstGeom>
          <a:solidFill>
            <a:srgbClr val="3A8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fontAlgn="base">
              <a:lnSpc>
                <a:spcPts val="1569"/>
              </a:lnSpc>
              <a:spcBef>
                <a:spcPts val="1595"/>
              </a:spcBef>
              <a:spcAft>
                <a:spcPts val="1595"/>
              </a:spcAft>
            </a:pPr>
            <a:r>
              <a:rPr lang="en-US" sz="2400" b="1" dirty="0">
                <a:effectLst/>
              </a:rPr>
              <a:t>Step 3: Activation Function (</a:t>
            </a:r>
            <a:r>
              <a:rPr lang="en-US" sz="2400" b="1" dirty="0" err="1">
                <a:effectLst/>
              </a:rPr>
              <a:t>ReLU</a:t>
            </a:r>
            <a:r>
              <a:rPr lang="en-US" sz="2400" b="1" dirty="0">
                <a:effectLst/>
              </a:rPr>
              <a:t>)</a:t>
            </a:r>
          </a:p>
        </p:txBody>
      </p:sp>
    </p:spTree>
    <p:extLst>
      <p:ext uri="{BB962C8B-B14F-4D97-AF65-F5344CB8AC3E}">
        <p14:creationId xmlns:p14="http://schemas.microsoft.com/office/powerpoint/2010/main" val="1556546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926E780-3852-4265-BC4C-169D36BDE199}"/>
              </a:ext>
            </a:extLst>
          </p:cNvPr>
          <p:cNvSpPr txBox="1"/>
          <p:nvPr/>
        </p:nvSpPr>
        <p:spPr>
          <a:xfrm>
            <a:off x="9389644" y="6181045"/>
            <a:ext cx="2769704" cy="594338"/>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3200" b="1" dirty="0">
                <a:solidFill>
                  <a:srgbClr val="006DC5"/>
                </a:solidFill>
                <a:latin typeface="Poppins" pitchFamily="2" charset="77"/>
                <a:ea typeface="+mj-ea"/>
                <a:cs typeface="Poppins" pitchFamily="2" charset="77"/>
              </a:rPr>
              <a:t>Digital Space</a:t>
            </a:r>
          </a:p>
        </p:txBody>
      </p:sp>
      <p:pic>
        <p:nvPicPr>
          <p:cNvPr id="4" name="Picture 3">
            <a:extLst>
              <a:ext uri="{FF2B5EF4-FFF2-40B4-BE49-F238E27FC236}">
                <a16:creationId xmlns:a16="http://schemas.microsoft.com/office/drawing/2014/main" id="{53FE814B-E94F-CA4B-AF7A-CA2E8B9A1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7" name="TextBox 6">
            <a:extLst>
              <a:ext uri="{FF2B5EF4-FFF2-40B4-BE49-F238E27FC236}">
                <a16:creationId xmlns:a16="http://schemas.microsoft.com/office/drawing/2014/main" id="{F2736B8E-E7F5-0320-3D7C-8903347F99C5}"/>
              </a:ext>
            </a:extLst>
          </p:cNvPr>
          <p:cNvSpPr txBox="1"/>
          <p:nvPr/>
        </p:nvSpPr>
        <p:spPr>
          <a:xfrm>
            <a:off x="1608482" y="1927097"/>
            <a:ext cx="8975035" cy="1508105"/>
          </a:xfrm>
          <a:prstGeom prst="rect">
            <a:avLst/>
          </a:prstGeom>
          <a:solidFill>
            <a:srgbClr val="3A86FF"/>
          </a:solidFill>
        </p:spPr>
        <p:txBody>
          <a:bodyPr wrap="square">
            <a:spAutoFit/>
          </a:bodyPr>
          <a:lstStyle/>
          <a:p>
            <a:pPr algn="ctr" defTabSz="1097280" fontAlgn="base">
              <a:lnSpc>
                <a:spcPct val="150000"/>
              </a:lnSpc>
              <a:spcBef>
                <a:spcPct val="0"/>
              </a:spcBef>
              <a:spcAft>
                <a:spcPct val="0"/>
              </a:spcAft>
            </a:pPr>
            <a:r>
              <a:rPr lang="en-US" sz="3200" dirty="0">
                <a:solidFill>
                  <a:schemeClr val="bg1"/>
                </a:solidFill>
                <a:latin typeface="Poppins SemiBold" panose="00000700000000000000" pitchFamily="2" charset="0"/>
                <a:ea typeface="宋体" charset="-122"/>
                <a:cs typeface="Poppins SemiBold" panose="00000700000000000000" pitchFamily="2" charset="0"/>
              </a:rPr>
              <a:t>Artificial Intelligence Engineering </a:t>
            </a:r>
          </a:p>
          <a:p>
            <a:pPr algn="ctr" defTabSz="1097280" fontAlgn="base">
              <a:lnSpc>
                <a:spcPct val="150000"/>
              </a:lnSpc>
              <a:spcBef>
                <a:spcPct val="0"/>
              </a:spcBef>
              <a:spcAft>
                <a:spcPct val="0"/>
              </a:spcAft>
            </a:pPr>
            <a:r>
              <a:rPr lang="en-US" sz="3200" dirty="0">
                <a:solidFill>
                  <a:schemeClr val="bg1"/>
                </a:solidFill>
                <a:latin typeface="Poppins SemiBold" panose="00000700000000000000" pitchFamily="2" charset="0"/>
                <a:ea typeface="宋体" charset="-122"/>
                <a:cs typeface="Poppins SemiBold" panose="00000700000000000000" pitchFamily="2" charset="0"/>
              </a:rPr>
              <a:t>(Level-1)</a:t>
            </a:r>
          </a:p>
        </p:txBody>
      </p:sp>
      <p:sp>
        <p:nvSpPr>
          <p:cNvPr id="13" name="TextBox 12">
            <a:extLst>
              <a:ext uri="{FF2B5EF4-FFF2-40B4-BE49-F238E27FC236}">
                <a16:creationId xmlns:a16="http://schemas.microsoft.com/office/drawing/2014/main" id="{7A46EDBE-F3AE-870B-DF40-3A399007286A}"/>
              </a:ext>
            </a:extLst>
          </p:cNvPr>
          <p:cNvSpPr txBox="1"/>
          <p:nvPr/>
        </p:nvSpPr>
        <p:spPr>
          <a:xfrm>
            <a:off x="111695" y="6181045"/>
            <a:ext cx="5474095" cy="594338"/>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000" b="1" dirty="0">
                <a:solidFill>
                  <a:srgbClr val="006DC5"/>
                </a:solidFill>
                <a:latin typeface="Poppins" pitchFamily="2" charset="77"/>
                <a:ea typeface="+mj-ea"/>
                <a:cs typeface="Poppins" pitchFamily="2" charset="77"/>
              </a:rPr>
              <a:t>Learn, Create, and Shine</a:t>
            </a:r>
          </a:p>
        </p:txBody>
      </p:sp>
    </p:spTree>
    <p:extLst>
      <p:ext uri="{BB962C8B-B14F-4D97-AF65-F5344CB8AC3E}">
        <p14:creationId xmlns:p14="http://schemas.microsoft.com/office/powerpoint/2010/main" val="57977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3793-D1A8-1BEE-5E85-F522A1A63FF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51B8C93-51AA-F958-F96A-3897284AE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CBE66435-C51A-8E1A-5F63-1973B88C6C51}"/>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157932F3-C9B0-F969-EC8C-50FE1B90D4BF}"/>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8" name="TextBox 7">
            <a:extLst>
              <a:ext uri="{FF2B5EF4-FFF2-40B4-BE49-F238E27FC236}">
                <a16:creationId xmlns:a16="http://schemas.microsoft.com/office/drawing/2014/main" id="{B7B3F0A3-25BD-32BE-144C-8D834A85E432}"/>
              </a:ext>
            </a:extLst>
          </p:cNvPr>
          <p:cNvSpPr txBox="1"/>
          <p:nvPr/>
        </p:nvSpPr>
        <p:spPr>
          <a:xfrm>
            <a:off x="587786" y="1177935"/>
            <a:ext cx="9194168" cy="2251065"/>
          </a:xfrm>
          <a:prstGeom prst="rect">
            <a:avLst/>
          </a:prstGeom>
          <a:noFill/>
        </p:spPr>
        <p:txBody>
          <a:bodyPr wrap="square">
            <a:spAutoFit/>
          </a:bodyPr>
          <a:lstStyle/>
          <a:p>
            <a:pPr marL="342900" indent="-342900" fontAlgn="base">
              <a:lnSpc>
                <a:spcPct val="150000"/>
              </a:lnSpc>
              <a:buClr>
                <a:srgbClr val="006DC5"/>
              </a:buClr>
              <a:buFont typeface="Wingdings" panose="05000000000000000000" pitchFamily="2" charset="2"/>
              <a:buChar char="ü"/>
            </a:pPr>
            <a:r>
              <a:rPr lang="en-US" sz="2400" b="0" i="0" dirty="0">
                <a:solidFill>
                  <a:srgbClr val="000000"/>
                </a:solidFill>
                <a:effectLst/>
              </a:rPr>
              <a:t>The </a:t>
            </a:r>
            <a:r>
              <a:rPr lang="en-US" sz="2400" b="1" i="0" dirty="0">
                <a:solidFill>
                  <a:srgbClr val="000000"/>
                </a:solidFill>
                <a:effectLst/>
              </a:rPr>
              <a:t>Pooling Layer</a:t>
            </a:r>
            <a:r>
              <a:rPr lang="en-US" sz="2400" b="0" i="0" dirty="0">
                <a:solidFill>
                  <a:srgbClr val="000000"/>
                </a:solidFill>
                <a:effectLst/>
              </a:rPr>
              <a:t> reduces the </a:t>
            </a:r>
            <a:r>
              <a:rPr lang="en-US" sz="2400" b="1" i="0" dirty="0">
                <a:solidFill>
                  <a:srgbClr val="000000"/>
                </a:solidFill>
                <a:effectLst/>
              </a:rPr>
              <a:t>spatial dimensions</a:t>
            </a:r>
            <a:r>
              <a:rPr lang="en-US" sz="2400" b="0" i="0" dirty="0">
                <a:solidFill>
                  <a:srgbClr val="000000"/>
                </a:solidFill>
                <a:effectLst/>
              </a:rPr>
              <a:t> (height and width) of the feature maps, keeping only the most important information.</a:t>
            </a:r>
          </a:p>
          <a:p>
            <a:pPr marL="342900" indent="-342900" fontAlgn="base">
              <a:lnSpc>
                <a:spcPct val="150000"/>
              </a:lnSpc>
              <a:buClr>
                <a:srgbClr val="006DC5"/>
              </a:buClr>
              <a:buFont typeface="Wingdings" panose="05000000000000000000" pitchFamily="2" charset="2"/>
              <a:buChar char="ü"/>
            </a:pPr>
            <a:r>
              <a:rPr lang="en-US" sz="2400" b="1" i="0" dirty="0">
                <a:solidFill>
                  <a:srgbClr val="000000"/>
                </a:solidFill>
                <a:effectLst/>
              </a:rPr>
              <a:t>Max Pooling</a:t>
            </a:r>
            <a:r>
              <a:rPr lang="en-US" sz="2400" b="0" i="0" dirty="0">
                <a:solidFill>
                  <a:srgbClr val="000000"/>
                </a:solidFill>
                <a:effectLst/>
              </a:rPr>
              <a:t> is the most common type, which selects the </a:t>
            </a:r>
            <a:r>
              <a:rPr lang="en-US" sz="2400" b="1" i="0" dirty="0">
                <a:solidFill>
                  <a:srgbClr val="000000"/>
                </a:solidFill>
                <a:effectLst/>
              </a:rPr>
              <a:t>maximum value</a:t>
            </a:r>
            <a:r>
              <a:rPr lang="en-US" sz="2400" b="0" i="0" dirty="0">
                <a:solidFill>
                  <a:srgbClr val="000000"/>
                </a:solidFill>
                <a:effectLst/>
              </a:rPr>
              <a:t> from each region covered by the filter.</a:t>
            </a:r>
            <a:endParaRPr lang="en-US" sz="2400" dirty="0">
              <a:solidFill>
                <a:srgbClr val="000000"/>
              </a:solidFill>
            </a:endParaRPr>
          </a:p>
        </p:txBody>
      </p:sp>
      <p:sp>
        <p:nvSpPr>
          <p:cNvPr id="7" name="Rectangle: Rounded Corners 6">
            <a:extLst>
              <a:ext uri="{FF2B5EF4-FFF2-40B4-BE49-F238E27FC236}">
                <a16:creationId xmlns:a16="http://schemas.microsoft.com/office/drawing/2014/main" id="{960BAA9D-6135-E081-5A5E-A3005387C168}"/>
              </a:ext>
            </a:extLst>
          </p:cNvPr>
          <p:cNvSpPr/>
          <p:nvPr/>
        </p:nvSpPr>
        <p:spPr>
          <a:xfrm>
            <a:off x="413498" y="208539"/>
            <a:ext cx="5015086" cy="500214"/>
          </a:xfrm>
          <a:prstGeom prst="roundRect">
            <a:avLst/>
          </a:prstGeom>
          <a:solidFill>
            <a:srgbClr val="3A8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fontAlgn="base">
              <a:lnSpc>
                <a:spcPts val="1569"/>
              </a:lnSpc>
              <a:spcBef>
                <a:spcPts val="1595"/>
              </a:spcBef>
              <a:spcAft>
                <a:spcPts val="1595"/>
              </a:spcAft>
            </a:pPr>
            <a:r>
              <a:rPr lang="en-US" sz="2400" b="1" dirty="0">
                <a:effectLst/>
              </a:rPr>
              <a:t>Step 4: Pooling Layer (Max Pooling)</a:t>
            </a:r>
          </a:p>
        </p:txBody>
      </p:sp>
    </p:spTree>
    <p:extLst>
      <p:ext uri="{BB962C8B-B14F-4D97-AF65-F5344CB8AC3E}">
        <p14:creationId xmlns:p14="http://schemas.microsoft.com/office/powerpoint/2010/main" val="302357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EBBB4-8C9E-ACA4-FC9B-174856C48BF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492296F-772F-2649-E2AF-8A38C1C6C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CA6320E9-AB42-3B70-C91A-D218CF13FEA6}"/>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8BE78173-C229-B0FE-09EA-10C9E7E85FDD}"/>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2" name="TextBox 1">
            <a:extLst>
              <a:ext uri="{FF2B5EF4-FFF2-40B4-BE49-F238E27FC236}">
                <a16:creationId xmlns:a16="http://schemas.microsoft.com/office/drawing/2014/main" id="{D4FC941C-57E2-C3F2-FA58-6428A4F470FF}"/>
              </a:ext>
            </a:extLst>
          </p:cNvPr>
          <p:cNvSpPr txBox="1"/>
          <p:nvPr/>
        </p:nvSpPr>
        <p:spPr>
          <a:xfrm>
            <a:off x="798489" y="354073"/>
            <a:ext cx="9515091" cy="2251065"/>
          </a:xfrm>
          <a:prstGeom prst="rect">
            <a:avLst/>
          </a:prstGeom>
          <a:noFill/>
        </p:spPr>
        <p:txBody>
          <a:bodyPr wrap="square">
            <a:spAutoFit/>
          </a:bodyPr>
          <a:lstStyle/>
          <a:p>
            <a:pPr marL="342900" indent="-342900" fontAlgn="base">
              <a:lnSpc>
                <a:spcPct val="150000"/>
              </a:lnSpc>
              <a:buClr>
                <a:srgbClr val="006DC5"/>
              </a:buClr>
              <a:buFont typeface="Arial" panose="020B0604020202020204" pitchFamily="34" charset="0"/>
              <a:buChar char="•"/>
            </a:pPr>
            <a:r>
              <a:rPr lang="en-US" sz="2400" b="0" i="0" dirty="0">
                <a:solidFill>
                  <a:srgbClr val="000000"/>
                </a:solidFill>
                <a:effectLst/>
                <a:latin typeface="WordVisi_MSFontService"/>
              </a:rPr>
              <a:t>If you use a 2x2 filter with a stride of 2, the pooling layer takes the maximum value in each 2x2 block and reduces the size of the feature map.</a:t>
            </a:r>
          </a:p>
          <a:p>
            <a:pPr marL="342900" indent="-342900" fontAlgn="base">
              <a:lnSpc>
                <a:spcPct val="150000"/>
              </a:lnSpc>
              <a:buClr>
                <a:srgbClr val="006DC5"/>
              </a:buClr>
              <a:buFont typeface="Arial" panose="020B0604020202020204" pitchFamily="34" charset="0"/>
              <a:buChar char="•"/>
            </a:pPr>
            <a:r>
              <a:rPr lang="en-US" sz="2400" b="0" i="0" dirty="0">
                <a:solidFill>
                  <a:srgbClr val="000000"/>
                </a:solidFill>
                <a:effectLst/>
                <a:latin typeface="WordVisi_MSFontService"/>
              </a:rPr>
              <a:t>This reduces computational complexity and helps prevent overfitting.</a:t>
            </a:r>
          </a:p>
        </p:txBody>
      </p:sp>
      <p:graphicFrame>
        <p:nvGraphicFramePr>
          <p:cNvPr id="4" name="Table 3">
            <a:extLst>
              <a:ext uri="{FF2B5EF4-FFF2-40B4-BE49-F238E27FC236}">
                <a16:creationId xmlns:a16="http://schemas.microsoft.com/office/drawing/2014/main" id="{6C961189-181C-CF0C-6D1D-9831ACD4767B}"/>
              </a:ext>
            </a:extLst>
          </p:cNvPr>
          <p:cNvGraphicFramePr>
            <a:graphicFrameLocks noGrp="1"/>
          </p:cNvGraphicFramePr>
          <p:nvPr>
            <p:extLst>
              <p:ext uri="{D42A27DB-BD31-4B8C-83A1-F6EECF244321}">
                <p14:modId xmlns:p14="http://schemas.microsoft.com/office/powerpoint/2010/main" val="590724079"/>
              </p:ext>
            </p:extLst>
          </p:nvPr>
        </p:nvGraphicFramePr>
        <p:xfrm>
          <a:off x="2490358" y="2827722"/>
          <a:ext cx="1505796" cy="1463040"/>
        </p:xfrm>
        <a:graphic>
          <a:graphicData uri="http://schemas.openxmlformats.org/drawingml/2006/table">
            <a:tbl>
              <a:tblPr firstRow="1" bandRow="1">
                <a:tableStyleId>{5C22544A-7EE6-4342-B048-85BDC9FD1C3A}</a:tableStyleId>
              </a:tblPr>
              <a:tblGrid>
                <a:gridCol w="376449">
                  <a:extLst>
                    <a:ext uri="{9D8B030D-6E8A-4147-A177-3AD203B41FA5}">
                      <a16:colId xmlns:a16="http://schemas.microsoft.com/office/drawing/2014/main" val="1044353641"/>
                    </a:ext>
                  </a:extLst>
                </a:gridCol>
                <a:gridCol w="376449">
                  <a:extLst>
                    <a:ext uri="{9D8B030D-6E8A-4147-A177-3AD203B41FA5}">
                      <a16:colId xmlns:a16="http://schemas.microsoft.com/office/drawing/2014/main" val="1595907304"/>
                    </a:ext>
                  </a:extLst>
                </a:gridCol>
                <a:gridCol w="376449">
                  <a:extLst>
                    <a:ext uri="{9D8B030D-6E8A-4147-A177-3AD203B41FA5}">
                      <a16:colId xmlns:a16="http://schemas.microsoft.com/office/drawing/2014/main" val="161636663"/>
                    </a:ext>
                  </a:extLst>
                </a:gridCol>
                <a:gridCol w="376449">
                  <a:extLst>
                    <a:ext uri="{9D8B030D-6E8A-4147-A177-3AD203B41FA5}">
                      <a16:colId xmlns:a16="http://schemas.microsoft.com/office/drawing/2014/main" val="3397993382"/>
                    </a:ext>
                  </a:extLst>
                </a:gridCol>
              </a:tblGrid>
              <a:tr h="365465">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5B4C"/>
                    </a:solid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5B4C"/>
                    </a:solidFill>
                  </a:tcPr>
                </a:tc>
                <a:extLst>
                  <a:ext uri="{0D108BD9-81ED-4DB2-BD59-A6C34878D82A}">
                    <a16:rowId xmlns:a16="http://schemas.microsoft.com/office/drawing/2014/main" val="1118898297"/>
                  </a:ext>
                </a:extLst>
              </a:tr>
              <a:tr h="365465">
                <a:tc>
                  <a:txBody>
                    <a:bodyPr/>
                    <a:lstStyle/>
                    <a:p>
                      <a:pPr algn="ctr"/>
                      <a:r>
                        <a:rPr lang="en-US"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5B4C"/>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5B4C"/>
                    </a:solidFill>
                  </a:tcPr>
                </a:tc>
                <a:extLst>
                  <a:ext uri="{0D108BD9-81ED-4DB2-BD59-A6C34878D82A}">
                    <a16:rowId xmlns:a16="http://schemas.microsoft.com/office/drawing/2014/main" val="3744110816"/>
                  </a:ext>
                </a:extLst>
              </a:tr>
              <a:tr h="365465">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12265563"/>
                  </a:ext>
                </a:extLst>
              </a:tr>
              <a:tr h="365465">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43803703"/>
                  </a:ext>
                </a:extLst>
              </a:tr>
            </a:tbl>
          </a:graphicData>
        </a:graphic>
      </p:graphicFrame>
      <p:pic>
        <p:nvPicPr>
          <p:cNvPr id="9" name="Picture 8">
            <a:extLst>
              <a:ext uri="{FF2B5EF4-FFF2-40B4-BE49-F238E27FC236}">
                <a16:creationId xmlns:a16="http://schemas.microsoft.com/office/drawing/2014/main" id="{1526F7F2-5360-783E-D9EF-DF5A7C8C5CC4}"/>
              </a:ext>
            </a:extLst>
          </p:cNvPr>
          <p:cNvPicPr>
            <a:picLocks noChangeAspect="1"/>
          </p:cNvPicPr>
          <p:nvPr/>
        </p:nvPicPr>
        <p:blipFill>
          <a:blip r:embed="rId4"/>
          <a:srcRect l="4416" t="4530" r="48616" b="48962"/>
          <a:stretch/>
        </p:blipFill>
        <p:spPr>
          <a:xfrm>
            <a:off x="2924840" y="4639592"/>
            <a:ext cx="445822" cy="428744"/>
          </a:xfrm>
          <a:prstGeom prst="rect">
            <a:avLst/>
          </a:prstGeom>
        </p:spPr>
      </p:pic>
      <p:sp>
        <p:nvSpPr>
          <p:cNvPr id="10" name="TextBox 9">
            <a:extLst>
              <a:ext uri="{FF2B5EF4-FFF2-40B4-BE49-F238E27FC236}">
                <a16:creationId xmlns:a16="http://schemas.microsoft.com/office/drawing/2014/main" id="{4DFC6E47-D31B-4F4A-9635-754EE7EFF44C}"/>
              </a:ext>
            </a:extLst>
          </p:cNvPr>
          <p:cNvSpPr txBox="1"/>
          <p:nvPr/>
        </p:nvSpPr>
        <p:spPr>
          <a:xfrm>
            <a:off x="2334105" y="4638097"/>
            <a:ext cx="1598002" cy="369332"/>
          </a:xfrm>
          <a:prstGeom prst="rect">
            <a:avLst/>
          </a:prstGeom>
          <a:noFill/>
        </p:spPr>
        <p:txBody>
          <a:bodyPr wrap="none" rtlCol="0">
            <a:spAutoFit/>
          </a:bodyPr>
          <a:lstStyle/>
          <a:p>
            <a:r>
              <a:rPr lang="en-US" dirty="0"/>
              <a:t>Max(          ) = 8</a:t>
            </a:r>
          </a:p>
        </p:txBody>
      </p:sp>
      <p:sp>
        <p:nvSpPr>
          <p:cNvPr id="11" name="TextBox 10">
            <a:extLst>
              <a:ext uri="{FF2B5EF4-FFF2-40B4-BE49-F238E27FC236}">
                <a16:creationId xmlns:a16="http://schemas.microsoft.com/office/drawing/2014/main" id="{2EA9FBCE-8967-28EF-44EE-A9BA4560B023}"/>
              </a:ext>
            </a:extLst>
          </p:cNvPr>
          <p:cNvSpPr txBox="1"/>
          <p:nvPr/>
        </p:nvSpPr>
        <p:spPr>
          <a:xfrm>
            <a:off x="2334105" y="5109625"/>
            <a:ext cx="1598002" cy="369332"/>
          </a:xfrm>
          <a:prstGeom prst="rect">
            <a:avLst/>
          </a:prstGeom>
          <a:noFill/>
        </p:spPr>
        <p:txBody>
          <a:bodyPr wrap="none" rtlCol="0">
            <a:spAutoFit/>
          </a:bodyPr>
          <a:lstStyle/>
          <a:p>
            <a:r>
              <a:rPr lang="en-US" dirty="0"/>
              <a:t>Max(          ) = 6</a:t>
            </a:r>
          </a:p>
        </p:txBody>
      </p:sp>
      <p:pic>
        <p:nvPicPr>
          <p:cNvPr id="15" name="Picture 14">
            <a:extLst>
              <a:ext uri="{FF2B5EF4-FFF2-40B4-BE49-F238E27FC236}">
                <a16:creationId xmlns:a16="http://schemas.microsoft.com/office/drawing/2014/main" id="{93B53ACC-BF7D-DCC9-A0F8-ACECF456916A}"/>
              </a:ext>
            </a:extLst>
          </p:cNvPr>
          <p:cNvPicPr>
            <a:picLocks noChangeAspect="1"/>
          </p:cNvPicPr>
          <p:nvPr/>
        </p:nvPicPr>
        <p:blipFill>
          <a:blip r:embed="rId4"/>
          <a:srcRect l="50214" t="4361" r="2818" b="49131"/>
          <a:stretch/>
        </p:blipFill>
        <p:spPr>
          <a:xfrm>
            <a:off x="2924840" y="5103134"/>
            <a:ext cx="445822" cy="428744"/>
          </a:xfrm>
          <a:prstGeom prst="rect">
            <a:avLst/>
          </a:prstGeom>
        </p:spPr>
      </p:pic>
      <p:pic>
        <p:nvPicPr>
          <p:cNvPr id="16" name="Picture 15">
            <a:extLst>
              <a:ext uri="{FF2B5EF4-FFF2-40B4-BE49-F238E27FC236}">
                <a16:creationId xmlns:a16="http://schemas.microsoft.com/office/drawing/2014/main" id="{00579A94-081B-6E76-9CC9-BE5EC6BE2D3B}"/>
              </a:ext>
            </a:extLst>
          </p:cNvPr>
          <p:cNvPicPr>
            <a:picLocks noChangeAspect="1"/>
          </p:cNvPicPr>
          <p:nvPr/>
        </p:nvPicPr>
        <p:blipFill>
          <a:blip r:embed="rId4"/>
          <a:srcRect l="4228" t="50000" r="48804" b="3492"/>
          <a:stretch/>
        </p:blipFill>
        <p:spPr>
          <a:xfrm>
            <a:off x="2924840" y="5581153"/>
            <a:ext cx="445822" cy="428744"/>
          </a:xfrm>
          <a:prstGeom prst="rect">
            <a:avLst/>
          </a:prstGeom>
        </p:spPr>
      </p:pic>
      <p:sp>
        <p:nvSpPr>
          <p:cNvPr id="17" name="TextBox 16">
            <a:extLst>
              <a:ext uri="{FF2B5EF4-FFF2-40B4-BE49-F238E27FC236}">
                <a16:creationId xmlns:a16="http://schemas.microsoft.com/office/drawing/2014/main" id="{8D677C11-173F-8A3E-23D1-C149C136CE6D}"/>
              </a:ext>
            </a:extLst>
          </p:cNvPr>
          <p:cNvSpPr txBox="1"/>
          <p:nvPr/>
        </p:nvSpPr>
        <p:spPr>
          <a:xfrm>
            <a:off x="2334105" y="5610859"/>
            <a:ext cx="1598002" cy="369332"/>
          </a:xfrm>
          <a:prstGeom prst="rect">
            <a:avLst/>
          </a:prstGeom>
          <a:noFill/>
        </p:spPr>
        <p:txBody>
          <a:bodyPr wrap="none" rtlCol="0">
            <a:spAutoFit/>
          </a:bodyPr>
          <a:lstStyle/>
          <a:p>
            <a:r>
              <a:rPr lang="en-US" dirty="0"/>
              <a:t>Max(          ) = 4</a:t>
            </a:r>
          </a:p>
        </p:txBody>
      </p:sp>
      <p:sp>
        <p:nvSpPr>
          <p:cNvPr id="18" name="TextBox 17">
            <a:extLst>
              <a:ext uri="{FF2B5EF4-FFF2-40B4-BE49-F238E27FC236}">
                <a16:creationId xmlns:a16="http://schemas.microsoft.com/office/drawing/2014/main" id="{C2F7707D-43EC-64F8-A6A8-7EE9C8666897}"/>
              </a:ext>
            </a:extLst>
          </p:cNvPr>
          <p:cNvSpPr txBox="1"/>
          <p:nvPr/>
        </p:nvSpPr>
        <p:spPr>
          <a:xfrm>
            <a:off x="2334105" y="6060865"/>
            <a:ext cx="1598002" cy="369332"/>
          </a:xfrm>
          <a:prstGeom prst="rect">
            <a:avLst/>
          </a:prstGeom>
          <a:noFill/>
        </p:spPr>
        <p:txBody>
          <a:bodyPr wrap="none" rtlCol="0">
            <a:spAutoFit/>
          </a:bodyPr>
          <a:lstStyle/>
          <a:p>
            <a:r>
              <a:rPr lang="en-US" dirty="0"/>
              <a:t>Max(          ) = 9</a:t>
            </a:r>
          </a:p>
        </p:txBody>
      </p:sp>
      <p:pic>
        <p:nvPicPr>
          <p:cNvPr id="19" name="Picture 18">
            <a:extLst>
              <a:ext uri="{FF2B5EF4-FFF2-40B4-BE49-F238E27FC236}">
                <a16:creationId xmlns:a16="http://schemas.microsoft.com/office/drawing/2014/main" id="{3C15A071-D5C3-B0DB-C7F8-F08BA7CCA62E}"/>
              </a:ext>
            </a:extLst>
          </p:cNvPr>
          <p:cNvPicPr>
            <a:picLocks noChangeAspect="1"/>
          </p:cNvPicPr>
          <p:nvPr/>
        </p:nvPicPr>
        <p:blipFill>
          <a:blip r:embed="rId4"/>
          <a:srcRect l="50000" t="51039" r="3032" b="2453"/>
          <a:stretch/>
        </p:blipFill>
        <p:spPr>
          <a:xfrm>
            <a:off x="2924840" y="6051667"/>
            <a:ext cx="445822" cy="428744"/>
          </a:xfrm>
          <a:prstGeom prst="rect">
            <a:avLst/>
          </a:prstGeom>
        </p:spPr>
      </p:pic>
      <p:graphicFrame>
        <p:nvGraphicFramePr>
          <p:cNvPr id="21" name="Table 20">
            <a:extLst>
              <a:ext uri="{FF2B5EF4-FFF2-40B4-BE49-F238E27FC236}">
                <a16:creationId xmlns:a16="http://schemas.microsoft.com/office/drawing/2014/main" id="{A05C2FF3-9069-0EC9-0CF1-7143C5619095}"/>
              </a:ext>
            </a:extLst>
          </p:cNvPr>
          <p:cNvGraphicFramePr>
            <a:graphicFrameLocks noGrp="1"/>
          </p:cNvGraphicFramePr>
          <p:nvPr>
            <p:extLst>
              <p:ext uri="{D42A27DB-BD31-4B8C-83A1-F6EECF244321}">
                <p14:modId xmlns:p14="http://schemas.microsoft.com/office/powerpoint/2010/main" val="2052527676"/>
              </p:ext>
            </p:extLst>
          </p:nvPr>
        </p:nvGraphicFramePr>
        <p:xfrm>
          <a:off x="4923038" y="5215393"/>
          <a:ext cx="752898" cy="731520"/>
        </p:xfrm>
        <a:graphic>
          <a:graphicData uri="http://schemas.openxmlformats.org/drawingml/2006/table">
            <a:tbl>
              <a:tblPr firstRow="1" bandRow="1">
                <a:tableStyleId>{5C22544A-7EE6-4342-B048-85BDC9FD1C3A}</a:tableStyleId>
              </a:tblPr>
              <a:tblGrid>
                <a:gridCol w="376449">
                  <a:extLst>
                    <a:ext uri="{9D8B030D-6E8A-4147-A177-3AD203B41FA5}">
                      <a16:colId xmlns:a16="http://schemas.microsoft.com/office/drawing/2014/main" val="161636663"/>
                    </a:ext>
                  </a:extLst>
                </a:gridCol>
                <a:gridCol w="376449">
                  <a:extLst>
                    <a:ext uri="{9D8B030D-6E8A-4147-A177-3AD203B41FA5}">
                      <a16:colId xmlns:a16="http://schemas.microsoft.com/office/drawing/2014/main" val="3397993382"/>
                    </a:ext>
                  </a:extLst>
                </a:gridCol>
              </a:tblGrid>
              <a:tr h="365465">
                <a:tc>
                  <a:txBody>
                    <a:bodyPr/>
                    <a:lstStyle/>
                    <a:p>
                      <a:pPr algn="ctr"/>
                      <a:r>
                        <a:rPr lang="en-US"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18898297"/>
                  </a:ext>
                </a:extLst>
              </a:tr>
              <a:tr h="365465">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44110816"/>
                  </a:ext>
                </a:extLst>
              </a:tr>
            </a:tbl>
          </a:graphicData>
        </a:graphic>
      </p:graphicFrame>
    </p:spTree>
    <p:extLst>
      <p:ext uri="{BB962C8B-B14F-4D97-AF65-F5344CB8AC3E}">
        <p14:creationId xmlns:p14="http://schemas.microsoft.com/office/powerpoint/2010/main" val="479252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33D3-3B5E-89B7-C69E-38690EA131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4CBCD6-CE83-8105-C1F2-2C52CBFAF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3D94FD09-3A4F-57A0-763B-0F240CE86A0C}"/>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7DF646B5-BE4F-FEAE-0645-445CDD296259}"/>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8" name="TextBox 7">
            <a:extLst>
              <a:ext uri="{FF2B5EF4-FFF2-40B4-BE49-F238E27FC236}">
                <a16:creationId xmlns:a16="http://schemas.microsoft.com/office/drawing/2014/main" id="{54752435-0FAA-6912-B540-A54F92245156}"/>
              </a:ext>
            </a:extLst>
          </p:cNvPr>
          <p:cNvSpPr txBox="1"/>
          <p:nvPr/>
        </p:nvSpPr>
        <p:spPr>
          <a:xfrm>
            <a:off x="587785" y="1055465"/>
            <a:ext cx="10693359" cy="3362139"/>
          </a:xfrm>
          <a:prstGeom prst="rect">
            <a:avLst/>
          </a:prstGeom>
          <a:noFill/>
        </p:spPr>
        <p:txBody>
          <a:bodyPr wrap="square">
            <a:spAutoFit/>
          </a:bodyPr>
          <a:lstStyle/>
          <a:p>
            <a:pPr marL="342900" indent="-342900" fontAlgn="base">
              <a:lnSpc>
                <a:spcPct val="150000"/>
              </a:lnSpc>
              <a:buClr>
                <a:srgbClr val="006DC5"/>
              </a:buClr>
              <a:buFont typeface="Wingdings" panose="05000000000000000000" pitchFamily="2" charset="2"/>
              <a:buChar char="ü"/>
            </a:pPr>
            <a:r>
              <a:rPr lang="en-US" sz="2400" b="0" i="0" dirty="0">
                <a:solidFill>
                  <a:srgbClr val="000000"/>
                </a:solidFill>
                <a:effectLst/>
                <a:latin typeface="Aptos" panose="020B0004020202020204" pitchFamily="34" charset="0"/>
              </a:rPr>
              <a:t>After several convolutional and pooling layers, the feature maps are </a:t>
            </a:r>
            <a:r>
              <a:rPr lang="en-US" sz="2400" b="1" i="0" dirty="0">
                <a:solidFill>
                  <a:srgbClr val="000000"/>
                </a:solidFill>
                <a:effectLst/>
                <a:latin typeface="Aptos" panose="020B0004020202020204" pitchFamily="34" charset="0"/>
              </a:rPr>
              <a:t>flattened</a:t>
            </a:r>
            <a:r>
              <a:rPr lang="en-US" sz="2400" b="0" i="0" dirty="0">
                <a:solidFill>
                  <a:srgbClr val="000000"/>
                </a:solidFill>
                <a:effectLst/>
                <a:latin typeface="Aptos" panose="020B0004020202020204" pitchFamily="34" charset="0"/>
              </a:rPr>
              <a:t> into a 1D vector. </a:t>
            </a:r>
          </a:p>
          <a:p>
            <a:pPr marL="342900" indent="-342900" fontAlgn="base">
              <a:lnSpc>
                <a:spcPct val="150000"/>
              </a:lnSpc>
              <a:buClr>
                <a:srgbClr val="006DC5"/>
              </a:buClr>
              <a:buFont typeface="Wingdings" panose="05000000000000000000" pitchFamily="2" charset="2"/>
              <a:buChar char="ü"/>
            </a:pPr>
            <a:r>
              <a:rPr lang="en-US" sz="2400" b="0" i="0" dirty="0">
                <a:solidFill>
                  <a:srgbClr val="000000"/>
                </a:solidFill>
                <a:effectLst/>
                <a:latin typeface="Aptos" panose="020B0004020202020204" pitchFamily="34" charset="0"/>
              </a:rPr>
              <a:t>This vector is fed into a </a:t>
            </a:r>
            <a:r>
              <a:rPr lang="en-US" sz="2400" b="1" i="0" dirty="0">
                <a:solidFill>
                  <a:srgbClr val="000000"/>
                </a:solidFill>
                <a:effectLst/>
                <a:latin typeface="Aptos" panose="020B0004020202020204" pitchFamily="34" charset="0"/>
              </a:rPr>
              <a:t>Fully Connected Layer</a:t>
            </a:r>
            <a:r>
              <a:rPr lang="en-US" sz="2400" b="0" i="0" dirty="0">
                <a:solidFill>
                  <a:srgbClr val="000000"/>
                </a:solidFill>
                <a:effectLst/>
                <a:latin typeface="Aptos" panose="020B0004020202020204" pitchFamily="34" charset="0"/>
              </a:rPr>
              <a:t> where each neuron is connected to every neuron in the previous layer.</a:t>
            </a:r>
          </a:p>
          <a:p>
            <a:pPr marL="342900" indent="-342900" fontAlgn="base">
              <a:lnSpc>
                <a:spcPct val="150000"/>
              </a:lnSpc>
              <a:buClr>
                <a:srgbClr val="006DC5"/>
              </a:buClr>
              <a:buFont typeface="Wingdings" panose="05000000000000000000" pitchFamily="2" charset="2"/>
              <a:buChar char="ü"/>
            </a:pPr>
            <a:r>
              <a:rPr lang="en-US" sz="2400" b="0" i="0" dirty="0">
                <a:solidFill>
                  <a:srgbClr val="000000"/>
                </a:solidFill>
                <a:effectLst/>
                <a:latin typeface="Aptos" panose="020B0004020202020204" pitchFamily="34" charset="0"/>
              </a:rPr>
              <a:t>The fully connected layer learns to combine the extracted features to make predictions. </a:t>
            </a:r>
            <a:endParaRPr lang="en-US" sz="2400" dirty="0">
              <a:solidFill>
                <a:srgbClr val="000000"/>
              </a:solidFill>
            </a:endParaRPr>
          </a:p>
        </p:txBody>
      </p:sp>
      <p:pic>
        <p:nvPicPr>
          <p:cNvPr id="12" name="Picture 2" descr="Deep Learning Icon. Monochrome Simple Line Data Science Icon for Templates,  Web Design and Infographics Stock Vector - Illustration of network, deep:  251848201">
            <a:extLst>
              <a:ext uri="{FF2B5EF4-FFF2-40B4-BE49-F238E27FC236}">
                <a16:creationId xmlns:a16="http://schemas.microsoft.com/office/drawing/2014/main" id="{D2C1C029-DDAA-842B-16FE-ED6E858D403B}"/>
              </a:ext>
            </a:extLst>
          </p:cNvPr>
          <p:cNvPicPr>
            <a:picLocks noChangeAspect="1" noChangeArrowheads="1"/>
          </p:cNvPicPr>
          <p:nvPr/>
        </p:nvPicPr>
        <p:blipFill rotWithShape="1">
          <a:blip r:embed="rId4">
            <a:clrChange>
              <a:clrFrom>
                <a:srgbClr val="FFFFFF"/>
              </a:clrFrom>
              <a:clrTo>
                <a:srgbClr val="FFFFFF">
                  <a:alpha val="0"/>
                </a:srgbClr>
              </a:clrTo>
            </a:clrChange>
            <a:duotone>
              <a:srgbClr val="4472C4">
                <a:shade val="45000"/>
                <a:satMod val="135000"/>
              </a:srgbClr>
              <a:prstClr val="white"/>
            </a:duotone>
            <a:extLst>
              <a:ext uri="{BEBA8EAE-BF5A-486C-A8C5-ECC9F3942E4B}">
                <a14:imgProps xmlns:a14="http://schemas.microsoft.com/office/drawing/2010/main">
                  <a14:imgLayer r:embed="rId5">
                    <a14:imgEffect>
                      <a14:backgroundRemoval t="26625" b="57625" l="20125" r="80250">
                        <a14:foregroundMark x1="49625" y1="29250" x2="51875" y2="29125"/>
                        <a14:foregroundMark x1="50000" y1="38500" x2="51875" y2="37250"/>
                        <a14:foregroundMark x1="49000" y1="47125" x2="50750" y2="46750"/>
                        <a14:foregroundMark x1="49625" y1="57625" x2="52125" y2="56000"/>
                        <a14:foregroundMark x1="37000" y1="54250" x2="38125" y2="54250"/>
                        <a14:foregroundMark x1="26500" y1="51250" x2="29125" y2="51875"/>
                        <a14:foregroundMark x1="26375" y1="32375" x2="29000" y2="33750"/>
                        <a14:foregroundMark x1="34250" y1="31500" x2="35125" y2="31375"/>
                        <a14:foregroundMark x1="61125" y1="34750" x2="61875" y2="35500"/>
                        <a14:foregroundMark x1="59875" y1="45250" x2="61000" y2="45250"/>
                        <a14:foregroundMark x1="60375" y1="51250" x2="62250" y2="50125"/>
                        <a14:foregroundMark x1="72875" y1="42625" x2="74500" y2="42000"/>
                      </a14:backgroundRemoval>
                    </a14:imgEffect>
                  </a14:imgLayer>
                </a14:imgProps>
              </a:ext>
              <a:ext uri="{28A0092B-C50C-407E-A947-70E740481C1C}">
                <a14:useLocalDpi xmlns:a14="http://schemas.microsoft.com/office/drawing/2010/main" val="0"/>
              </a:ext>
            </a:extLst>
          </a:blip>
          <a:srcRect l="12724" t="22795" r="12196" b="38753"/>
          <a:stretch/>
        </p:blipFill>
        <p:spPr bwMode="auto">
          <a:xfrm>
            <a:off x="2476796" y="4073189"/>
            <a:ext cx="4574061" cy="23425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CD7804A-B0E2-1657-4B0D-BAA2233043C2}"/>
              </a:ext>
            </a:extLst>
          </p:cNvPr>
          <p:cNvSpPr txBox="1"/>
          <p:nvPr/>
        </p:nvSpPr>
        <p:spPr>
          <a:xfrm>
            <a:off x="3485499" y="6488668"/>
            <a:ext cx="2801178" cy="369332"/>
          </a:xfrm>
          <a:prstGeom prst="rect">
            <a:avLst/>
          </a:prstGeom>
          <a:noFill/>
        </p:spPr>
        <p:txBody>
          <a:bodyPr wrap="square">
            <a:spAutoFit/>
          </a:bodyPr>
          <a:lstStyle/>
          <a:p>
            <a:r>
              <a:rPr lang="en-US" sz="1800" b="1" i="0" dirty="0">
                <a:solidFill>
                  <a:srgbClr val="466AAB"/>
                </a:solidFill>
                <a:effectLst/>
                <a:latin typeface="Aptos" panose="020B0004020202020204" pitchFamily="34" charset="0"/>
              </a:rPr>
              <a:t>Fully Connected Layer </a:t>
            </a:r>
            <a:endParaRPr lang="en-US" b="1" dirty="0">
              <a:solidFill>
                <a:srgbClr val="466AAB"/>
              </a:solidFill>
            </a:endParaRPr>
          </a:p>
        </p:txBody>
      </p:sp>
      <p:sp>
        <p:nvSpPr>
          <p:cNvPr id="2" name="Rectangle: Rounded Corners 1">
            <a:extLst>
              <a:ext uri="{FF2B5EF4-FFF2-40B4-BE49-F238E27FC236}">
                <a16:creationId xmlns:a16="http://schemas.microsoft.com/office/drawing/2014/main" id="{5689D3D6-9807-3064-C2C9-E3BD8E49644B}"/>
              </a:ext>
            </a:extLst>
          </p:cNvPr>
          <p:cNvSpPr/>
          <p:nvPr/>
        </p:nvSpPr>
        <p:spPr>
          <a:xfrm>
            <a:off x="328433" y="208539"/>
            <a:ext cx="5976670" cy="500214"/>
          </a:xfrm>
          <a:prstGeom prst="roundRect">
            <a:avLst/>
          </a:prstGeom>
          <a:solidFill>
            <a:srgbClr val="3A8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fontAlgn="base">
              <a:lnSpc>
                <a:spcPts val="1569"/>
              </a:lnSpc>
              <a:spcBef>
                <a:spcPts val="1595"/>
              </a:spcBef>
              <a:spcAft>
                <a:spcPts val="1595"/>
              </a:spcAft>
            </a:pPr>
            <a:r>
              <a:rPr lang="en-US" sz="2400" b="1" dirty="0">
                <a:effectLst/>
              </a:rPr>
              <a:t>Step 5: Fully Connected Layer (Dense Layer)</a:t>
            </a:r>
          </a:p>
        </p:txBody>
      </p:sp>
    </p:spTree>
    <p:extLst>
      <p:ext uri="{BB962C8B-B14F-4D97-AF65-F5344CB8AC3E}">
        <p14:creationId xmlns:p14="http://schemas.microsoft.com/office/powerpoint/2010/main" val="419651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899EF-0BF8-D8C7-6FD1-CBF52279DB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A50173-67B3-9727-F1AD-31BD86674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cxnSp>
        <p:nvCxnSpPr>
          <p:cNvPr id="5" name="Google Shape;158;p16">
            <a:extLst>
              <a:ext uri="{FF2B5EF4-FFF2-40B4-BE49-F238E27FC236}">
                <a16:creationId xmlns:a16="http://schemas.microsoft.com/office/drawing/2014/main" id="{90D2E5FD-D061-2C0E-BD7F-C76F2808CF5C}"/>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22C47F7E-A0F6-6B0D-8108-6E531AFB7327}"/>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8" name="TextBox 7">
            <a:extLst>
              <a:ext uri="{FF2B5EF4-FFF2-40B4-BE49-F238E27FC236}">
                <a16:creationId xmlns:a16="http://schemas.microsoft.com/office/drawing/2014/main" id="{E7E57AED-260C-219A-0035-6D0EEAD845F5}"/>
              </a:ext>
            </a:extLst>
          </p:cNvPr>
          <p:cNvSpPr txBox="1"/>
          <p:nvPr/>
        </p:nvSpPr>
        <p:spPr>
          <a:xfrm>
            <a:off x="452803" y="1120227"/>
            <a:ext cx="11286394" cy="2255041"/>
          </a:xfrm>
          <a:prstGeom prst="rect">
            <a:avLst/>
          </a:prstGeom>
          <a:noFill/>
        </p:spPr>
        <p:txBody>
          <a:bodyPr wrap="square">
            <a:spAutoFit/>
          </a:bodyPr>
          <a:lstStyle/>
          <a:p>
            <a:pPr marL="342900" indent="-342900" fontAlgn="base">
              <a:lnSpc>
                <a:spcPct val="150000"/>
              </a:lnSpc>
              <a:buClr>
                <a:srgbClr val="006DC5"/>
              </a:buClr>
              <a:buFont typeface="Wingdings" panose="05000000000000000000" pitchFamily="2" charset="2"/>
              <a:buChar char="ü"/>
            </a:pPr>
            <a:r>
              <a:rPr lang="en-US" sz="2400" b="0" i="0" dirty="0">
                <a:solidFill>
                  <a:srgbClr val="000000"/>
                </a:solidFill>
                <a:effectLst/>
                <a:latin typeface="Aptos" panose="020B0004020202020204" pitchFamily="34" charset="0"/>
              </a:rPr>
              <a:t>The </a:t>
            </a:r>
            <a:r>
              <a:rPr lang="en-US" sz="2400" b="1" i="0" dirty="0">
                <a:solidFill>
                  <a:srgbClr val="000000"/>
                </a:solidFill>
                <a:effectLst/>
                <a:latin typeface="Aptos" panose="020B0004020202020204" pitchFamily="34" charset="0"/>
              </a:rPr>
              <a:t>Output Layer</a:t>
            </a:r>
            <a:r>
              <a:rPr lang="en-US" sz="2400" b="0" i="0" dirty="0">
                <a:solidFill>
                  <a:srgbClr val="000000"/>
                </a:solidFill>
                <a:effectLst/>
                <a:latin typeface="Aptos" panose="020B0004020202020204" pitchFamily="34" charset="0"/>
              </a:rPr>
              <a:t> produces the final prediction using an activation function like </a:t>
            </a:r>
            <a:r>
              <a:rPr lang="en-US" sz="2400" b="1" i="0" dirty="0" err="1">
                <a:solidFill>
                  <a:srgbClr val="000000"/>
                </a:solidFill>
                <a:effectLst/>
                <a:latin typeface="Aptos" panose="020B0004020202020204" pitchFamily="34" charset="0"/>
              </a:rPr>
              <a:t>Softmax</a:t>
            </a:r>
            <a:r>
              <a:rPr lang="en-US" sz="2400" b="0" i="0" dirty="0">
                <a:solidFill>
                  <a:srgbClr val="000000"/>
                </a:solidFill>
                <a:effectLst/>
                <a:latin typeface="Aptos" panose="020B0004020202020204" pitchFamily="34" charset="0"/>
              </a:rPr>
              <a:t> (for multi-class classification) or </a:t>
            </a:r>
            <a:r>
              <a:rPr lang="en-US" sz="2400" b="1" i="0" dirty="0">
                <a:solidFill>
                  <a:srgbClr val="000000"/>
                </a:solidFill>
                <a:effectLst/>
                <a:latin typeface="Aptos" panose="020B0004020202020204" pitchFamily="34" charset="0"/>
              </a:rPr>
              <a:t>Sigmoid</a:t>
            </a:r>
            <a:r>
              <a:rPr lang="en-US" sz="2400" b="0" i="0" dirty="0">
                <a:solidFill>
                  <a:srgbClr val="000000"/>
                </a:solidFill>
                <a:effectLst/>
                <a:latin typeface="Aptos" panose="020B0004020202020204" pitchFamily="34" charset="0"/>
              </a:rPr>
              <a:t> (for binary classification). </a:t>
            </a:r>
          </a:p>
          <a:p>
            <a:pPr marL="342900" indent="-342900" fontAlgn="base">
              <a:lnSpc>
                <a:spcPct val="150000"/>
              </a:lnSpc>
              <a:buClr>
                <a:srgbClr val="006DC5"/>
              </a:buClr>
              <a:buFont typeface="Wingdings" panose="05000000000000000000" pitchFamily="2" charset="2"/>
              <a:buChar char="ü"/>
            </a:pPr>
            <a:r>
              <a:rPr lang="en-US" sz="2400" b="0" i="0" dirty="0">
                <a:solidFill>
                  <a:srgbClr val="000000"/>
                </a:solidFill>
                <a:effectLst/>
                <a:latin typeface="Aptos" panose="020B0004020202020204" pitchFamily="34" charset="0"/>
              </a:rPr>
              <a:t>The result could be a label (e.g., "cat", "dog") or a probability distribution over classes.</a:t>
            </a:r>
          </a:p>
        </p:txBody>
      </p:sp>
      <p:graphicFrame>
        <p:nvGraphicFramePr>
          <p:cNvPr id="2" name="Table 1">
            <a:extLst>
              <a:ext uri="{FF2B5EF4-FFF2-40B4-BE49-F238E27FC236}">
                <a16:creationId xmlns:a16="http://schemas.microsoft.com/office/drawing/2014/main" id="{D8894CED-107F-B47F-9C83-644F3D1E0611}"/>
              </a:ext>
            </a:extLst>
          </p:cNvPr>
          <p:cNvGraphicFramePr>
            <a:graphicFrameLocks noGrp="1"/>
          </p:cNvGraphicFramePr>
          <p:nvPr>
            <p:extLst>
              <p:ext uri="{D42A27DB-BD31-4B8C-83A1-F6EECF244321}">
                <p14:modId xmlns:p14="http://schemas.microsoft.com/office/powerpoint/2010/main" val="1551649495"/>
              </p:ext>
            </p:extLst>
          </p:nvPr>
        </p:nvGraphicFramePr>
        <p:xfrm>
          <a:off x="648608" y="3610883"/>
          <a:ext cx="10141792" cy="2819992"/>
        </p:xfrm>
        <a:graphic>
          <a:graphicData uri="http://schemas.openxmlformats.org/drawingml/2006/table">
            <a:tbl>
              <a:tblPr firstRow="1" bandRow="1">
                <a:tableStyleId>{5C22544A-7EE6-4342-B048-85BDC9FD1C3A}</a:tableStyleId>
              </a:tblPr>
              <a:tblGrid>
                <a:gridCol w="5070896">
                  <a:extLst>
                    <a:ext uri="{9D8B030D-6E8A-4147-A177-3AD203B41FA5}">
                      <a16:colId xmlns:a16="http://schemas.microsoft.com/office/drawing/2014/main" val="3719593239"/>
                    </a:ext>
                  </a:extLst>
                </a:gridCol>
                <a:gridCol w="5070896">
                  <a:extLst>
                    <a:ext uri="{9D8B030D-6E8A-4147-A177-3AD203B41FA5}">
                      <a16:colId xmlns:a16="http://schemas.microsoft.com/office/drawing/2014/main" val="2338006130"/>
                    </a:ext>
                  </a:extLst>
                </a:gridCol>
              </a:tblGrid>
              <a:tr h="704998">
                <a:tc>
                  <a:txBody>
                    <a:bodyPr/>
                    <a:lstStyle/>
                    <a:p>
                      <a:pPr algn="ctr"/>
                      <a:r>
                        <a:rPr lang="en-US" dirty="0" err="1">
                          <a:solidFill>
                            <a:schemeClr val="bg1"/>
                          </a:solidFill>
                        </a:rPr>
                        <a:t>Softmax</a:t>
                      </a:r>
                      <a:endParaRPr lang="en-US"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a:solidFill>
                            <a:schemeClr val="bg1"/>
                          </a:solidFill>
                        </a:rPr>
                        <a:t>Sigmoid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629301047"/>
                  </a:ext>
                </a:extLst>
              </a:tr>
              <a:tr h="704998">
                <a:tc>
                  <a:txBody>
                    <a:bodyPr/>
                    <a:lstStyle/>
                    <a:p>
                      <a:pPr marL="285750" indent="-285750">
                        <a:buFont typeface="Courier New" panose="02070309020205020404" pitchFamily="49" charset="0"/>
                        <a:buChar char="o"/>
                      </a:pPr>
                      <a:r>
                        <a:rPr lang="en-US" dirty="0"/>
                        <a:t>Decide who (“cat”, “dog”) gets how many percentage.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285750" indent="-285750">
                        <a:buFont typeface="Courier New" panose="02070309020205020404" pitchFamily="49" charset="0"/>
                        <a:buChar char="o"/>
                      </a:pPr>
                      <a:r>
                        <a:rPr lang="en-US" dirty="0"/>
                        <a:t>Decide between two things.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43747400"/>
                  </a:ext>
                </a:extLst>
              </a:tr>
              <a:tr h="704998">
                <a:tc>
                  <a:txBody>
                    <a:bodyPr/>
                    <a:lstStyle/>
                    <a:p>
                      <a:pPr marL="285750" indent="-285750">
                        <a:buFont typeface="Courier New" panose="02070309020205020404" pitchFamily="49" charset="0"/>
                        <a:buChar char="o"/>
                      </a:pPr>
                      <a:r>
                        <a:rPr lang="en-US" dirty="0"/>
                        <a:t>Shares everything equally (100%).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Courier New" panose="02070309020205020404" pitchFamily="49" charset="0"/>
                        <a:buChar char="o"/>
                      </a:pPr>
                      <a:r>
                        <a:rPr lang="en-US" dirty="0"/>
                        <a:t>Only One, Just yes or no likelihood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6010007"/>
                  </a:ext>
                </a:extLst>
              </a:tr>
              <a:tr h="704998">
                <a:tc>
                  <a:txBody>
                    <a:bodyPr/>
                    <a:lstStyle/>
                    <a:p>
                      <a:pPr marL="285750" indent="-285750">
                        <a:buFont typeface="Courier New" panose="02070309020205020404" pitchFamily="49" charset="0"/>
                        <a:buChar char="o"/>
                      </a:pPr>
                      <a:r>
                        <a:rPr lang="en-US" dirty="0"/>
                        <a:t>Works for 2+ options (Cat, Dog, Rabbit, etc.,)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Courier New" panose="02070309020205020404" pitchFamily="49" charset="0"/>
                        <a:buChar char="o"/>
                      </a:pPr>
                      <a:r>
                        <a:rPr lang="en-US" dirty="0"/>
                        <a:t>Works for 1 option (yes/no decision)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0882687"/>
                  </a:ext>
                </a:extLst>
              </a:tr>
            </a:tbl>
          </a:graphicData>
        </a:graphic>
      </p:graphicFrame>
      <p:sp>
        <p:nvSpPr>
          <p:cNvPr id="4" name="Rectangle: Rounded Corners 3">
            <a:extLst>
              <a:ext uri="{FF2B5EF4-FFF2-40B4-BE49-F238E27FC236}">
                <a16:creationId xmlns:a16="http://schemas.microsoft.com/office/drawing/2014/main" id="{1F74777C-7C9D-9DB0-8DE7-85612739684C}"/>
              </a:ext>
            </a:extLst>
          </p:cNvPr>
          <p:cNvSpPr/>
          <p:nvPr/>
        </p:nvSpPr>
        <p:spPr>
          <a:xfrm>
            <a:off x="328433" y="208539"/>
            <a:ext cx="5976670" cy="500214"/>
          </a:xfrm>
          <a:prstGeom prst="roundRect">
            <a:avLst/>
          </a:prstGeom>
          <a:solidFill>
            <a:srgbClr val="3A8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fontAlgn="base">
              <a:lnSpc>
                <a:spcPts val="1569"/>
              </a:lnSpc>
              <a:spcBef>
                <a:spcPts val="1595"/>
              </a:spcBef>
              <a:spcAft>
                <a:spcPts val="1595"/>
              </a:spcAft>
            </a:pPr>
            <a:r>
              <a:rPr lang="en-US" sz="2400" b="1" dirty="0">
                <a:effectLst/>
              </a:rPr>
              <a:t>Step 6: Output Layer</a:t>
            </a:r>
          </a:p>
        </p:txBody>
      </p:sp>
    </p:spTree>
    <p:extLst>
      <p:ext uri="{BB962C8B-B14F-4D97-AF65-F5344CB8AC3E}">
        <p14:creationId xmlns:p14="http://schemas.microsoft.com/office/powerpoint/2010/main" val="2935880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D5922-8E4A-ECCC-B4D7-F96A7B8329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ED3001D-6CD1-1ACF-62F3-6044C9A9D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41D51A9B-838B-D06C-CBCA-96C1933F3939}"/>
              </a:ext>
            </a:extLst>
          </p:cNvPr>
          <p:cNvSpPr txBox="1"/>
          <p:nvPr/>
        </p:nvSpPr>
        <p:spPr>
          <a:xfrm>
            <a:off x="88135" y="187287"/>
            <a:ext cx="9981281" cy="707886"/>
          </a:xfrm>
          <a:prstGeom prst="rect">
            <a:avLst/>
          </a:prstGeom>
          <a:noFill/>
        </p:spPr>
        <p:txBody>
          <a:bodyPr wrap="square" rtlCol="0">
            <a:spAutoFit/>
          </a:bodyPr>
          <a:lstStyle/>
          <a:p>
            <a:r>
              <a:rPr lang="en-US" sz="4000" b="1" dirty="0">
                <a:solidFill>
                  <a:srgbClr val="006DC5"/>
                </a:solidFill>
                <a:latin typeface="+mj-lt"/>
              </a:rPr>
              <a:t>Practical Applications of CNNs</a:t>
            </a:r>
            <a:endParaRPr lang="en-MM" sz="4000" b="1" dirty="0">
              <a:solidFill>
                <a:srgbClr val="006DC5"/>
              </a:solidFill>
              <a:latin typeface="+mj-lt"/>
            </a:endParaRPr>
          </a:p>
        </p:txBody>
      </p:sp>
      <p:cxnSp>
        <p:nvCxnSpPr>
          <p:cNvPr id="5" name="Google Shape;158;p16">
            <a:extLst>
              <a:ext uri="{FF2B5EF4-FFF2-40B4-BE49-F238E27FC236}">
                <a16:creationId xmlns:a16="http://schemas.microsoft.com/office/drawing/2014/main" id="{D2313A5E-530D-00BE-B6A0-CD368FB927C8}"/>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58F410DC-AFAE-2404-4183-D959914E4B5B}"/>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7" name="TextBox 6">
            <a:extLst>
              <a:ext uri="{FF2B5EF4-FFF2-40B4-BE49-F238E27FC236}">
                <a16:creationId xmlns:a16="http://schemas.microsoft.com/office/drawing/2014/main" id="{5C431F8C-7F84-773D-7BD8-D809AB97615C}"/>
              </a:ext>
            </a:extLst>
          </p:cNvPr>
          <p:cNvSpPr txBox="1"/>
          <p:nvPr/>
        </p:nvSpPr>
        <p:spPr>
          <a:xfrm>
            <a:off x="417444" y="959781"/>
            <a:ext cx="10938128" cy="5898218"/>
          </a:xfrm>
          <a:prstGeom prst="rect">
            <a:avLst/>
          </a:prstGeom>
          <a:noFill/>
        </p:spPr>
        <p:txBody>
          <a:bodyPr wrap="square">
            <a:spAutoFit/>
          </a:bodyPr>
          <a:lstStyle/>
          <a:p>
            <a:pPr marL="342900" indent="-342900" algn="l" rtl="0" fontAlgn="base">
              <a:lnSpc>
                <a:spcPct val="200000"/>
              </a:lnSpc>
              <a:buFont typeface="+mj-lt"/>
              <a:buAutoNum type="arabicPeriod"/>
            </a:pPr>
            <a:r>
              <a:rPr lang="en-US" sz="2400" b="1" i="0" dirty="0">
                <a:solidFill>
                  <a:srgbClr val="000000"/>
                </a:solidFill>
                <a:effectLst/>
              </a:rPr>
              <a:t>Image Classification</a:t>
            </a:r>
            <a:r>
              <a:rPr lang="en-US" sz="2400" b="0" i="0" dirty="0">
                <a:solidFill>
                  <a:srgbClr val="000000"/>
                </a:solidFill>
                <a:effectLst/>
              </a:rPr>
              <a:t>: Recognizing objects in images (cats, dogs, cars). </a:t>
            </a:r>
          </a:p>
          <a:p>
            <a:pPr marL="342900" indent="-342900" algn="l" rtl="0" fontAlgn="base">
              <a:lnSpc>
                <a:spcPct val="200000"/>
              </a:lnSpc>
              <a:buFont typeface="+mj-lt"/>
              <a:buAutoNum type="arabicPeriod"/>
            </a:pPr>
            <a:r>
              <a:rPr lang="en-US" sz="2400" b="1" i="0" dirty="0">
                <a:solidFill>
                  <a:srgbClr val="000000"/>
                </a:solidFill>
                <a:effectLst/>
              </a:rPr>
              <a:t>Object Detection</a:t>
            </a:r>
            <a:r>
              <a:rPr lang="en-US" sz="2400" b="0" i="0" dirty="0">
                <a:solidFill>
                  <a:srgbClr val="000000"/>
                </a:solidFill>
                <a:effectLst/>
              </a:rPr>
              <a:t>: Detecting and localizing multiple objects within an image (YOLO, SSD). </a:t>
            </a:r>
          </a:p>
          <a:p>
            <a:pPr marL="342900" indent="-342900" algn="l" rtl="0" fontAlgn="base">
              <a:lnSpc>
                <a:spcPct val="200000"/>
              </a:lnSpc>
              <a:buFont typeface="+mj-lt"/>
              <a:buAutoNum type="arabicPeriod"/>
            </a:pPr>
            <a:r>
              <a:rPr lang="en-US" sz="2400" b="1" i="0" dirty="0">
                <a:solidFill>
                  <a:srgbClr val="000000"/>
                </a:solidFill>
                <a:effectLst/>
              </a:rPr>
              <a:t>Face Recognition</a:t>
            </a:r>
            <a:r>
              <a:rPr lang="en-US" sz="2400" b="0" i="0" dirty="0">
                <a:solidFill>
                  <a:srgbClr val="000000"/>
                </a:solidFill>
                <a:effectLst/>
              </a:rPr>
              <a:t>: Identifying people from photos (Face ID). </a:t>
            </a:r>
          </a:p>
          <a:p>
            <a:pPr marL="342900" indent="-342900" algn="l" rtl="0" fontAlgn="base">
              <a:lnSpc>
                <a:spcPct val="200000"/>
              </a:lnSpc>
              <a:buFont typeface="+mj-lt"/>
              <a:buAutoNum type="arabicPeriod"/>
            </a:pPr>
            <a:r>
              <a:rPr lang="en-US" sz="2400" b="1" i="0" dirty="0">
                <a:solidFill>
                  <a:srgbClr val="000000"/>
                </a:solidFill>
                <a:effectLst/>
              </a:rPr>
              <a:t>Medical Imaging</a:t>
            </a:r>
            <a:r>
              <a:rPr lang="en-US" sz="2400" b="0" i="0" dirty="0">
                <a:solidFill>
                  <a:srgbClr val="000000"/>
                </a:solidFill>
                <a:effectLst/>
              </a:rPr>
              <a:t>: Detecting diseases from X-rays, MRIs, or CT scans. </a:t>
            </a:r>
          </a:p>
          <a:p>
            <a:pPr marL="342900" indent="-342900" algn="l" rtl="0" fontAlgn="base">
              <a:lnSpc>
                <a:spcPct val="200000"/>
              </a:lnSpc>
              <a:buFont typeface="+mj-lt"/>
              <a:buAutoNum type="arabicPeriod"/>
            </a:pPr>
            <a:r>
              <a:rPr lang="en-US" sz="2400" b="1" i="0" dirty="0">
                <a:solidFill>
                  <a:srgbClr val="000000"/>
                </a:solidFill>
                <a:effectLst/>
              </a:rPr>
              <a:t>Self-Driving Cars</a:t>
            </a:r>
            <a:r>
              <a:rPr lang="en-US" sz="2400" b="0" i="0" dirty="0">
                <a:solidFill>
                  <a:srgbClr val="000000"/>
                </a:solidFill>
                <a:effectLst/>
              </a:rPr>
              <a:t>: Understanding the environment through camera feeds to make driving decisions. </a:t>
            </a:r>
          </a:p>
          <a:p>
            <a:pPr marL="342900" indent="-342900" algn="l" rtl="0" fontAlgn="base">
              <a:lnSpc>
                <a:spcPct val="200000"/>
              </a:lnSpc>
              <a:buFont typeface="+mj-lt"/>
              <a:buAutoNum type="arabicPeriod"/>
            </a:pPr>
            <a:r>
              <a:rPr lang="en-US" sz="2400" b="1" i="0" dirty="0">
                <a:solidFill>
                  <a:srgbClr val="000000"/>
                </a:solidFill>
                <a:effectLst/>
              </a:rPr>
              <a:t>Video Analysis</a:t>
            </a:r>
            <a:r>
              <a:rPr lang="en-US" sz="2400" b="0" i="0" dirty="0">
                <a:solidFill>
                  <a:srgbClr val="000000"/>
                </a:solidFill>
                <a:effectLst/>
              </a:rPr>
              <a:t>: Analyzing video frames to detect actions or events. </a:t>
            </a:r>
          </a:p>
        </p:txBody>
      </p:sp>
    </p:spTree>
    <p:extLst>
      <p:ext uri="{BB962C8B-B14F-4D97-AF65-F5344CB8AC3E}">
        <p14:creationId xmlns:p14="http://schemas.microsoft.com/office/powerpoint/2010/main" val="1297178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91B6-7E66-9C34-3902-B415E52A04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541C93-A51A-2308-271C-62EF21119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6AE2A197-F075-3D5D-5D7E-43B33A169960}"/>
              </a:ext>
            </a:extLst>
          </p:cNvPr>
          <p:cNvSpPr txBox="1"/>
          <p:nvPr/>
        </p:nvSpPr>
        <p:spPr>
          <a:xfrm>
            <a:off x="215725" y="192794"/>
            <a:ext cx="8600415" cy="707886"/>
          </a:xfrm>
          <a:prstGeom prst="rect">
            <a:avLst/>
          </a:prstGeom>
          <a:noFill/>
        </p:spPr>
        <p:txBody>
          <a:bodyPr wrap="square" rtlCol="0">
            <a:spAutoFit/>
          </a:bodyPr>
          <a:lstStyle/>
          <a:p>
            <a:r>
              <a:rPr lang="en-US" sz="4000" b="1" dirty="0">
                <a:solidFill>
                  <a:srgbClr val="006DC5"/>
                </a:solidFill>
                <a:latin typeface="+mj-lt"/>
              </a:rPr>
              <a:t>Understanding RNNs</a:t>
            </a:r>
            <a:endParaRPr lang="en-MM" sz="4000" b="1" dirty="0">
              <a:solidFill>
                <a:srgbClr val="006DC5"/>
              </a:solidFill>
              <a:latin typeface="+mj-lt"/>
            </a:endParaRPr>
          </a:p>
        </p:txBody>
      </p:sp>
      <p:cxnSp>
        <p:nvCxnSpPr>
          <p:cNvPr id="5" name="Google Shape;158;p16">
            <a:extLst>
              <a:ext uri="{FF2B5EF4-FFF2-40B4-BE49-F238E27FC236}">
                <a16:creationId xmlns:a16="http://schemas.microsoft.com/office/drawing/2014/main" id="{51268CC9-1F1A-3363-91D7-BD72F22D4186}"/>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8AEC9FAA-3A15-2AA0-CD98-4661CF4F804A}"/>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2" name="TextBox 1">
            <a:extLst>
              <a:ext uri="{FF2B5EF4-FFF2-40B4-BE49-F238E27FC236}">
                <a16:creationId xmlns:a16="http://schemas.microsoft.com/office/drawing/2014/main" id="{990ECF84-8ADB-CE14-AA9E-813A2BC84BB6}"/>
              </a:ext>
            </a:extLst>
          </p:cNvPr>
          <p:cNvSpPr txBox="1"/>
          <p:nvPr/>
        </p:nvSpPr>
        <p:spPr>
          <a:xfrm>
            <a:off x="615007" y="1093473"/>
            <a:ext cx="11176500" cy="2208874"/>
          </a:xfrm>
          <a:prstGeom prst="rect">
            <a:avLst/>
          </a:prstGeom>
          <a:noFill/>
        </p:spPr>
        <p:txBody>
          <a:bodyPr wrap="square">
            <a:spAutoFit/>
          </a:bodyPr>
          <a:lstStyle>
            <a:defPPr>
              <a:defRPr lang="en-MM"/>
            </a:defPPr>
            <a:lvl1pPr marL="285750" indent="-285750" fontAlgn="base">
              <a:lnSpc>
                <a:spcPct val="200000"/>
              </a:lnSpc>
              <a:buClr>
                <a:srgbClr val="006DC5"/>
              </a:buClr>
              <a:buFont typeface="Wingdings" panose="05000000000000000000" pitchFamily="2" charset="2"/>
              <a:buChar char="Ø"/>
              <a:defRPr b="1" i="0">
                <a:solidFill>
                  <a:srgbClr val="000000"/>
                </a:solidFill>
                <a:effectLst/>
                <a:latin typeface="Aptos" panose="020B0004020202020204" pitchFamily="34" charset="0"/>
              </a:defRPr>
            </a:lvl1pPr>
          </a:lstStyle>
          <a:p>
            <a:pPr>
              <a:buFont typeface="Wingdings" panose="05000000000000000000" pitchFamily="2" charset="2"/>
              <a:buChar char="ü"/>
            </a:pPr>
            <a:r>
              <a:rPr lang="en-US" sz="2400" b="1" i="0" dirty="0">
                <a:solidFill>
                  <a:srgbClr val="000000"/>
                </a:solidFill>
                <a:effectLst/>
                <a:latin typeface="Aptos" panose="020B0004020202020204" pitchFamily="34" charset="0"/>
              </a:rPr>
              <a:t>How RNNs Work</a:t>
            </a:r>
            <a:r>
              <a:rPr lang="en-US" sz="2400" b="0" i="0" dirty="0">
                <a:solidFill>
                  <a:srgbClr val="000000"/>
                </a:solidFill>
                <a:effectLst/>
                <a:latin typeface="Aptos" panose="020B0004020202020204" pitchFamily="34" charset="0"/>
              </a:rPr>
              <a:t>: Information flows in a loop, making them suitable for sequential data.</a:t>
            </a:r>
            <a:endParaRPr lang="en-US" sz="2400" b="0" dirty="0"/>
          </a:p>
          <a:p>
            <a:pPr>
              <a:buFont typeface="Wingdings" panose="05000000000000000000" pitchFamily="2" charset="2"/>
              <a:buChar char="ü"/>
            </a:pPr>
            <a:r>
              <a:rPr lang="en-US" sz="2400" b="1" i="0" dirty="0">
                <a:solidFill>
                  <a:srgbClr val="000000"/>
                </a:solidFill>
                <a:effectLst/>
                <a:latin typeface="Aptos" panose="020B0004020202020204" pitchFamily="34" charset="0"/>
              </a:rPr>
              <a:t>Use Cases</a:t>
            </a:r>
            <a:r>
              <a:rPr lang="en-US" sz="2400" b="0" i="0" dirty="0">
                <a:solidFill>
                  <a:srgbClr val="000000"/>
                </a:solidFill>
                <a:effectLst/>
                <a:latin typeface="Aptos" panose="020B0004020202020204" pitchFamily="34" charset="0"/>
              </a:rPr>
              <a:t>: Language translation, sentiment analysis, and stock price prediction. </a:t>
            </a:r>
            <a:endParaRPr lang="en-US" sz="2400" b="0" dirty="0"/>
          </a:p>
        </p:txBody>
      </p:sp>
      <p:pic>
        <p:nvPicPr>
          <p:cNvPr id="10" name="Picture 9">
            <a:extLst>
              <a:ext uri="{FF2B5EF4-FFF2-40B4-BE49-F238E27FC236}">
                <a16:creationId xmlns:a16="http://schemas.microsoft.com/office/drawing/2014/main" id="{787DDE6C-0EF3-BD82-5421-0732AF5DCE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76457" y="3429000"/>
            <a:ext cx="4519543" cy="3126405"/>
          </a:xfrm>
          <a:prstGeom prst="rect">
            <a:avLst/>
          </a:prstGeom>
        </p:spPr>
      </p:pic>
    </p:spTree>
    <p:extLst>
      <p:ext uri="{BB962C8B-B14F-4D97-AF65-F5344CB8AC3E}">
        <p14:creationId xmlns:p14="http://schemas.microsoft.com/office/powerpoint/2010/main" val="260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282873F8-3360-448D-B395-824AC07EEA01}"/>
              </a:ext>
            </a:extLst>
          </p:cNvPr>
          <p:cNvSpPr/>
          <p:nvPr/>
        </p:nvSpPr>
        <p:spPr>
          <a:xfrm rot="5400000">
            <a:off x="5714530" y="381472"/>
            <a:ext cx="6857998" cy="6095059"/>
          </a:xfrm>
          <a:custGeom>
            <a:avLst/>
            <a:gdLst>
              <a:gd name="connsiteX0" fmla="*/ 6669762 w 6669762"/>
              <a:gd name="connsiteY0" fmla="*/ 0 h 10288587"/>
              <a:gd name="connsiteX1" fmla="*/ 0 w 6669762"/>
              <a:gd name="connsiteY1" fmla="*/ 0 h 10288587"/>
              <a:gd name="connsiteX2" fmla="*/ 0 w 6669762"/>
              <a:gd name="connsiteY2" fmla="*/ 10288587 h 10288587"/>
              <a:gd name="connsiteX3" fmla="*/ 6669762 w 6669762"/>
              <a:gd name="connsiteY3" fmla="*/ 10288587 h 10288587"/>
            </a:gdLst>
            <a:ahLst/>
            <a:cxnLst>
              <a:cxn ang="0">
                <a:pos x="connsiteX0" y="connsiteY0"/>
              </a:cxn>
              <a:cxn ang="0">
                <a:pos x="connsiteX1" y="connsiteY1"/>
              </a:cxn>
              <a:cxn ang="0">
                <a:pos x="connsiteX2" y="connsiteY2"/>
              </a:cxn>
              <a:cxn ang="0">
                <a:pos x="connsiteX3" y="connsiteY3"/>
              </a:cxn>
            </a:cxnLst>
            <a:rect l="l" t="t" r="r" b="b"/>
            <a:pathLst>
              <a:path w="6669762" h="10288587">
                <a:moveTo>
                  <a:pt x="6669762" y="0"/>
                </a:moveTo>
                <a:lnTo>
                  <a:pt x="0" y="0"/>
                </a:lnTo>
                <a:lnTo>
                  <a:pt x="0" y="10288587"/>
                </a:lnTo>
                <a:lnTo>
                  <a:pt x="6669762" y="10288587"/>
                </a:lnTo>
                <a:close/>
              </a:path>
            </a:pathLst>
          </a:custGeom>
          <a:solidFill>
            <a:srgbClr val="3A86FF"/>
          </a:solidFill>
          <a:ln w="76200">
            <a:noFill/>
          </a:ln>
          <a:effectLst/>
        </p:spPr>
        <p:txBody>
          <a:bodyPr vert="horz" wrap="square" lIns="60951" tIns="30475" rIns="60951" bIns="30475" numCol="1" anchor="t" anchorCtr="0" compatLnSpc="1">
            <a:prstTxWarp prst="textNoShape">
              <a:avLst/>
            </a:prstTxWarp>
            <a:noAutofit/>
          </a:bodyPr>
          <a:lstStyle/>
          <a:p>
            <a:pPr marL="228577" indent="-228577" defTabSz="914309">
              <a:lnSpc>
                <a:spcPct val="90000"/>
              </a:lnSpc>
              <a:spcBef>
                <a:spcPts val="1000"/>
              </a:spcBef>
              <a:buFont typeface="Arial" panose="020B0604020202020204" pitchFamily="34" charset="0"/>
              <a:buChar char="•"/>
            </a:pPr>
            <a:endParaRPr lang="ru-RU" sz="100">
              <a:latin typeface="Calibri" panose="020F0502020204030204" pitchFamily="34" charset="0"/>
            </a:endParaRPr>
          </a:p>
        </p:txBody>
      </p:sp>
      <p:sp>
        <p:nvSpPr>
          <p:cNvPr id="2" name="Title 1">
            <a:extLst>
              <a:ext uri="{FF2B5EF4-FFF2-40B4-BE49-F238E27FC236}">
                <a16:creationId xmlns:a16="http://schemas.microsoft.com/office/drawing/2014/main" id="{2293BA62-EA96-8A12-B941-1CA098C8EED2}"/>
              </a:ext>
            </a:extLst>
          </p:cNvPr>
          <p:cNvSpPr txBox="1">
            <a:spLocks/>
          </p:cNvSpPr>
          <p:nvPr/>
        </p:nvSpPr>
        <p:spPr>
          <a:xfrm>
            <a:off x="6705507" y="827836"/>
            <a:ext cx="4748687" cy="4457581"/>
          </a:xfrm>
          <a:prstGeom prst="rect">
            <a:avLst/>
          </a:prstGeom>
        </p:spPr>
        <p:txBody>
          <a:bodyPr vert="horz" lIns="60676" tIns="30338" rIns="60676" bIns="3033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06831"/>
            <a:r>
              <a:rPr lang="en-US" sz="2666" b="1" dirty="0">
                <a:solidFill>
                  <a:schemeClr val="bg2"/>
                </a:solidFill>
                <a:latin typeface="Calibri Light" panose="020F0302020204030204"/>
              </a:rPr>
              <a:t>Realistic Infotech Group</a:t>
            </a:r>
          </a:p>
          <a:p>
            <a:pPr algn="ctr" defTabSz="606831"/>
            <a:r>
              <a:rPr lang="en-US" sz="2666" b="1" dirty="0">
                <a:solidFill>
                  <a:schemeClr val="bg2"/>
                </a:solidFill>
                <a:latin typeface="Calibri Light" panose="020F0302020204030204"/>
              </a:rPr>
              <a:t>IT Training &amp; Services</a:t>
            </a:r>
          </a:p>
          <a:p>
            <a:pPr algn="ctr" defTabSz="606831"/>
            <a:r>
              <a:rPr lang="en-US" sz="2666" b="1" dirty="0">
                <a:solidFill>
                  <a:schemeClr val="bg2"/>
                </a:solidFill>
                <a:latin typeface="Calibri Light" panose="020F0302020204030204"/>
              </a:rPr>
              <a:t>No.79/A, First Floor</a:t>
            </a:r>
          </a:p>
          <a:p>
            <a:pPr algn="ctr" defTabSz="606831"/>
            <a:r>
              <a:rPr lang="en-US" sz="2666" b="1" dirty="0">
                <a:solidFill>
                  <a:schemeClr val="bg2"/>
                </a:solidFill>
                <a:latin typeface="Calibri Light" panose="020F0302020204030204"/>
              </a:rPr>
              <a:t>Corner of Insein Road and  </a:t>
            </a:r>
            <a:r>
              <a:rPr lang="en-US" sz="2666" b="1" dirty="0" err="1">
                <a:solidFill>
                  <a:schemeClr val="bg2"/>
                </a:solidFill>
                <a:latin typeface="Calibri Light" panose="020F0302020204030204"/>
              </a:rPr>
              <a:t>Damaryon</a:t>
            </a:r>
            <a:r>
              <a:rPr lang="en-US" sz="2666" b="1" dirty="0">
                <a:solidFill>
                  <a:schemeClr val="bg2"/>
                </a:solidFill>
                <a:latin typeface="Calibri Light" panose="020F0302020204030204"/>
              </a:rPr>
              <a:t> Street </a:t>
            </a:r>
          </a:p>
          <a:p>
            <a:pPr algn="ctr" defTabSz="606831"/>
            <a:r>
              <a:rPr lang="en-US" sz="2666" b="1" dirty="0">
                <a:solidFill>
                  <a:schemeClr val="bg2"/>
                </a:solidFill>
                <a:latin typeface="Calibri Light" panose="020F0302020204030204"/>
              </a:rPr>
              <a:t>Quarter (9), Hlaing Township</a:t>
            </a:r>
          </a:p>
          <a:p>
            <a:pPr algn="ctr" defTabSz="606831"/>
            <a:r>
              <a:rPr lang="en-US" sz="2666" b="1" dirty="0">
                <a:solidFill>
                  <a:schemeClr val="bg2"/>
                </a:solidFill>
                <a:latin typeface="Calibri Light" panose="020F0302020204030204"/>
              </a:rPr>
              <a:t>Near </a:t>
            </a:r>
            <a:r>
              <a:rPr lang="en-US" sz="2666" b="1" dirty="0" err="1">
                <a:solidFill>
                  <a:schemeClr val="bg2"/>
                </a:solidFill>
                <a:latin typeface="Calibri Light" panose="020F0302020204030204"/>
              </a:rPr>
              <a:t>Thukha</a:t>
            </a:r>
            <a:r>
              <a:rPr lang="en-US" sz="2666" b="1" dirty="0">
                <a:solidFill>
                  <a:schemeClr val="bg2"/>
                </a:solidFill>
                <a:latin typeface="Calibri Light" panose="020F0302020204030204"/>
              </a:rPr>
              <a:t> Bus Station</a:t>
            </a:r>
          </a:p>
          <a:p>
            <a:pPr algn="ctr" defTabSz="606831"/>
            <a:r>
              <a:rPr lang="en-US" sz="2666" b="1" dirty="0">
                <a:solidFill>
                  <a:schemeClr val="bg2"/>
                </a:solidFill>
                <a:latin typeface="Calibri Light" panose="020F0302020204030204"/>
              </a:rPr>
              <a:t>09256675642, 09953933826</a:t>
            </a:r>
          </a:p>
          <a:p>
            <a:pPr algn="ctr" defTabSz="606831"/>
            <a:r>
              <a:rPr lang="en-US" sz="2666" b="1" dirty="0">
                <a:solidFill>
                  <a:schemeClr val="bg2"/>
                </a:solidFill>
                <a:latin typeface="Calibri Light" panose="020F0302020204030204"/>
              </a:rPr>
              <a:t>http://</a:t>
            </a:r>
            <a:r>
              <a:rPr lang="en-US" sz="2666" b="1" dirty="0" err="1">
                <a:solidFill>
                  <a:schemeClr val="bg2"/>
                </a:solidFill>
                <a:latin typeface="Calibri Light" panose="020F0302020204030204"/>
              </a:rPr>
              <a:t>www.rig-info.com</a:t>
            </a:r>
            <a:endParaRPr lang="en-US" sz="2666" b="1" dirty="0">
              <a:solidFill>
                <a:schemeClr val="bg2"/>
              </a:solidFill>
              <a:latin typeface="Calibri Light" panose="020F0302020204030204"/>
            </a:endParaRPr>
          </a:p>
          <a:p>
            <a:pPr algn="ctr" defTabSz="606831"/>
            <a:endParaRPr lang="en-US" sz="2666" b="1" dirty="0">
              <a:solidFill>
                <a:schemeClr val="bg2"/>
              </a:solidFill>
              <a:latin typeface="Calibri Light" panose="020F0302020204030204"/>
            </a:endParaRPr>
          </a:p>
        </p:txBody>
      </p:sp>
      <p:pic>
        <p:nvPicPr>
          <p:cNvPr id="4" name="Picture 3">
            <a:extLst>
              <a:ext uri="{FF2B5EF4-FFF2-40B4-BE49-F238E27FC236}">
                <a16:creationId xmlns:a16="http://schemas.microsoft.com/office/drawing/2014/main" id="{2CEAE42E-F98F-75F8-B7BD-E68F7A5F9B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4134" y="169061"/>
            <a:ext cx="2178492" cy="2178492"/>
          </a:xfrm>
          <a:prstGeom prst="rect">
            <a:avLst/>
          </a:prstGeom>
        </p:spPr>
      </p:pic>
      <p:pic>
        <p:nvPicPr>
          <p:cNvPr id="5" name="Picture 4" descr="A group of people sitting around a table&#10;&#10;Description automatically generated">
            <a:extLst>
              <a:ext uri="{FF2B5EF4-FFF2-40B4-BE49-F238E27FC236}">
                <a16:creationId xmlns:a16="http://schemas.microsoft.com/office/drawing/2014/main" id="{8A9AC12F-6C12-2791-E0E9-55A407B0F3B4}"/>
              </a:ext>
            </a:extLst>
          </p:cNvPr>
          <p:cNvPicPr>
            <a:picLocks noChangeAspect="1"/>
          </p:cNvPicPr>
          <p:nvPr/>
        </p:nvPicPr>
        <p:blipFill>
          <a:blip r:embed="rId3"/>
          <a:stretch>
            <a:fillRect/>
          </a:stretch>
        </p:blipFill>
        <p:spPr>
          <a:xfrm>
            <a:off x="533384" y="2882672"/>
            <a:ext cx="4730345" cy="3154541"/>
          </a:xfrm>
          <a:prstGeom prst="rect">
            <a:avLst/>
          </a:prstGeom>
        </p:spPr>
      </p:pic>
    </p:spTree>
    <p:extLst>
      <p:ext uri="{BB962C8B-B14F-4D97-AF65-F5344CB8AC3E}">
        <p14:creationId xmlns:p14="http://schemas.microsoft.com/office/powerpoint/2010/main" val="180442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A8ABC-55BD-969D-4784-415BF8695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5718B4C9-A799-0C75-7C8E-138E8C36E229}"/>
              </a:ext>
            </a:extLst>
          </p:cNvPr>
          <p:cNvSpPr txBox="1"/>
          <p:nvPr/>
        </p:nvSpPr>
        <p:spPr>
          <a:xfrm>
            <a:off x="88135" y="187287"/>
            <a:ext cx="9981281" cy="707886"/>
          </a:xfrm>
          <a:prstGeom prst="rect">
            <a:avLst/>
          </a:prstGeom>
          <a:noFill/>
        </p:spPr>
        <p:txBody>
          <a:bodyPr wrap="square" rtlCol="0">
            <a:spAutoFit/>
          </a:bodyPr>
          <a:lstStyle/>
          <a:p>
            <a:r>
              <a:rPr lang="en-MM" sz="4000" b="1" dirty="0">
                <a:solidFill>
                  <a:srgbClr val="006DC5"/>
                </a:solidFill>
                <a:latin typeface="+mj-lt"/>
              </a:rPr>
              <a:t>Level-1</a:t>
            </a:r>
          </a:p>
        </p:txBody>
      </p:sp>
      <p:cxnSp>
        <p:nvCxnSpPr>
          <p:cNvPr id="5" name="Google Shape;158;p16">
            <a:extLst>
              <a:ext uri="{FF2B5EF4-FFF2-40B4-BE49-F238E27FC236}">
                <a16:creationId xmlns:a16="http://schemas.microsoft.com/office/drawing/2014/main" id="{CD8EF7F5-0941-9590-EBAD-7BEDE1740A0B}"/>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61EFAB3A-D623-1DCC-5D70-ADB2B6614ABA}"/>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7" name="TextBox 6">
            <a:extLst>
              <a:ext uri="{FF2B5EF4-FFF2-40B4-BE49-F238E27FC236}">
                <a16:creationId xmlns:a16="http://schemas.microsoft.com/office/drawing/2014/main" id="{25BD5007-5FC8-953D-9535-602D77845830}"/>
              </a:ext>
            </a:extLst>
          </p:cNvPr>
          <p:cNvSpPr txBox="1"/>
          <p:nvPr/>
        </p:nvSpPr>
        <p:spPr>
          <a:xfrm>
            <a:off x="695013" y="943279"/>
            <a:ext cx="7921487" cy="5575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MM" sz="2400" dirty="0"/>
              <a:t>Module 1: Introduction to AI and Machine Learning</a:t>
            </a:r>
          </a:p>
          <a:p>
            <a:pPr marL="342900" indent="-342900">
              <a:lnSpc>
                <a:spcPct val="150000"/>
              </a:lnSpc>
              <a:buFont typeface="Arial" panose="020B0604020202020204" pitchFamily="34" charset="0"/>
              <a:buChar char="•"/>
            </a:pPr>
            <a:r>
              <a:rPr lang="en-MM" sz="2400" dirty="0"/>
              <a:t>Module 2: Linear Algebra, Statistics and Probability for AI</a:t>
            </a:r>
          </a:p>
          <a:p>
            <a:pPr marL="342900" indent="-342900">
              <a:lnSpc>
                <a:spcPct val="150000"/>
              </a:lnSpc>
              <a:buFont typeface="Arial" panose="020B0604020202020204" pitchFamily="34" charset="0"/>
              <a:buChar char="•"/>
            </a:pPr>
            <a:r>
              <a:rPr lang="en-MM" sz="2400" dirty="0"/>
              <a:t>Module 3: Neural Network Architecture</a:t>
            </a:r>
          </a:p>
          <a:p>
            <a:pPr marL="342900" indent="-342900">
              <a:lnSpc>
                <a:spcPct val="150000"/>
              </a:lnSpc>
              <a:buFont typeface="Arial" panose="020B0604020202020204" pitchFamily="34" charset="0"/>
              <a:buChar char="•"/>
            </a:pPr>
            <a:r>
              <a:rPr lang="en-MM" sz="2400" dirty="0"/>
              <a:t>Module 4: Building Machine Learning Models</a:t>
            </a:r>
          </a:p>
          <a:p>
            <a:pPr marL="342900" indent="-342900">
              <a:lnSpc>
                <a:spcPct val="150000"/>
              </a:lnSpc>
              <a:buFont typeface="Arial" panose="020B0604020202020204" pitchFamily="34" charset="0"/>
              <a:buChar char="•"/>
            </a:pPr>
            <a:r>
              <a:rPr lang="en-MM" sz="2400" dirty="0"/>
              <a:t>Module 5: Deep Learning Concepts</a:t>
            </a:r>
          </a:p>
          <a:p>
            <a:pPr marL="342900" indent="-342900">
              <a:lnSpc>
                <a:spcPct val="150000"/>
              </a:lnSpc>
              <a:buFont typeface="Arial" panose="020B0604020202020204" pitchFamily="34" charset="0"/>
              <a:buChar char="•"/>
            </a:pPr>
            <a:r>
              <a:rPr lang="en-MM" sz="2400" dirty="0"/>
              <a:t>Module 6: Python Data Structure </a:t>
            </a:r>
          </a:p>
          <a:p>
            <a:pPr marL="342900" indent="-342900">
              <a:lnSpc>
                <a:spcPct val="150000"/>
              </a:lnSpc>
              <a:buFont typeface="Arial" panose="020B0604020202020204" pitchFamily="34" charset="0"/>
              <a:buChar char="•"/>
            </a:pPr>
            <a:r>
              <a:rPr lang="en-MM" sz="2400" dirty="0"/>
              <a:t>Module 7: Data Handling with Pandas and NumPy</a:t>
            </a:r>
          </a:p>
          <a:p>
            <a:pPr marL="342900" indent="-342900">
              <a:lnSpc>
                <a:spcPct val="150000"/>
              </a:lnSpc>
              <a:buFont typeface="Arial" panose="020B0604020202020204" pitchFamily="34" charset="0"/>
              <a:buChar char="•"/>
            </a:pPr>
            <a:r>
              <a:rPr lang="en-MM" sz="2400" dirty="0"/>
              <a:t>Module 8: Python for AI</a:t>
            </a:r>
          </a:p>
          <a:p>
            <a:pPr marL="342900" indent="-342900">
              <a:lnSpc>
                <a:spcPct val="150000"/>
              </a:lnSpc>
              <a:buFont typeface="Arial" panose="020B0604020202020204" pitchFamily="34" charset="0"/>
              <a:buChar char="•"/>
            </a:pPr>
            <a:r>
              <a:rPr lang="en-MM" sz="2400" dirty="0"/>
              <a:t>Module 9: Classification AI Project</a:t>
            </a:r>
          </a:p>
          <a:p>
            <a:pPr marL="342900" indent="-342900">
              <a:lnSpc>
                <a:spcPct val="150000"/>
              </a:lnSpc>
              <a:buFont typeface="Arial" panose="020B0604020202020204" pitchFamily="34" charset="0"/>
              <a:buChar char="•"/>
            </a:pPr>
            <a:r>
              <a:rPr lang="en-MM" sz="2400" dirty="0"/>
              <a:t>Module 10: Prediction AI Project</a:t>
            </a:r>
          </a:p>
        </p:txBody>
      </p:sp>
    </p:spTree>
    <p:extLst>
      <p:ext uri="{BB962C8B-B14F-4D97-AF65-F5344CB8AC3E}">
        <p14:creationId xmlns:p14="http://schemas.microsoft.com/office/powerpoint/2010/main" val="80227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FE814B-E94F-CA4B-AF7A-CA2E8B9A1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7" name="TextBox 6">
            <a:extLst>
              <a:ext uri="{FF2B5EF4-FFF2-40B4-BE49-F238E27FC236}">
                <a16:creationId xmlns:a16="http://schemas.microsoft.com/office/drawing/2014/main" id="{F2736B8E-E7F5-0320-3D7C-8903347F99C5}"/>
              </a:ext>
            </a:extLst>
          </p:cNvPr>
          <p:cNvSpPr txBox="1"/>
          <p:nvPr/>
        </p:nvSpPr>
        <p:spPr>
          <a:xfrm>
            <a:off x="1608482" y="1927097"/>
            <a:ext cx="8975035" cy="1508105"/>
          </a:xfrm>
          <a:prstGeom prst="rect">
            <a:avLst/>
          </a:prstGeom>
          <a:solidFill>
            <a:srgbClr val="3A86FF"/>
          </a:solidFill>
        </p:spPr>
        <p:txBody>
          <a:bodyPr wrap="square">
            <a:spAutoFit/>
          </a:bodyPr>
          <a:lstStyle/>
          <a:p>
            <a:pPr algn="ctr" defTabSz="1097280" fontAlgn="base">
              <a:lnSpc>
                <a:spcPct val="150000"/>
              </a:lnSpc>
              <a:spcBef>
                <a:spcPct val="0"/>
              </a:spcBef>
              <a:spcAft>
                <a:spcPct val="0"/>
              </a:spcAft>
            </a:pPr>
            <a:r>
              <a:rPr lang="en-US" sz="3200" dirty="0">
                <a:solidFill>
                  <a:schemeClr val="bg1"/>
                </a:solidFill>
                <a:latin typeface="Poppins SemiBold" panose="00000700000000000000" pitchFamily="2" charset="0"/>
                <a:ea typeface="宋体" charset="-122"/>
                <a:cs typeface="Poppins SemiBold" panose="00000700000000000000" pitchFamily="2" charset="0"/>
              </a:rPr>
              <a:t>Artificial Intelligence Engineering </a:t>
            </a:r>
          </a:p>
          <a:p>
            <a:pPr algn="ctr" defTabSz="1097280" fontAlgn="base">
              <a:lnSpc>
                <a:spcPct val="150000"/>
              </a:lnSpc>
              <a:spcBef>
                <a:spcPct val="0"/>
              </a:spcBef>
              <a:spcAft>
                <a:spcPct val="0"/>
              </a:spcAft>
            </a:pPr>
            <a:r>
              <a:rPr lang="en-US" sz="3200" dirty="0">
                <a:solidFill>
                  <a:schemeClr val="bg1"/>
                </a:solidFill>
                <a:latin typeface="Poppins SemiBold" panose="00000700000000000000" pitchFamily="2" charset="0"/>
                <a:ea typeface="宋体" charset="-122"/>
                <a:cs typeface="Poppins SemiBold" panose="00000700000000000000" pitchFamily="2" charset="0"/>
              </a:rPr>
              <a:t>(Level-1)</a:t>
            </a:r>
          </a:p>
        </p:txBody>
      </p:sp>
      <p:sp>
        <p:nvSpPr>
          <p:cNvPr id="14" name="TextBox 13">
            <a:extLst>
              <a:ext uri="{FF2B5EF4-FFF2-40B4-BE49-F238E27FC236}">
                <a16:creationId xmlns:a16="http://schemas.microsoft.com/office/drawing/2014/main" id="{8057C687-CC69-14B7-B3AA-9E16B9D5979C}"/>
              </a:ext>
            </a:extLst>
          </p:cNvPr>
          <p:cNvSpPr txBox="1"/>
          <p:nvPr/>
        </p:nvSpPr>
        <p:spPr>
          <a:xfrm>
            <a:off x="1335396" y="3837104"/>
            <a:ext cx="10267121" cy="999301"/>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000" b="1" dirty="0">
                <a:solidFill>
                  <a:srgbClr val="006DC5"/>
                </a:solidFill>
                <a:latin typeface="Poppins" pitchFamily="2" charset="77"/>
                <a:ea typeface="+mj-ea"/>
                <a:cs typeface="Poppins" pitchFamily="2" charset="77"/>
              </a:rPr>
              <a:t>Module 5: Deep Learning Concepts</a:t>
            </a:r>
          </a:p>
        </p:txBody>
      </p:sp>
    </p:spTree>
    <p:extLst>
      <p:ext uri="{BB962C8B-B14F-4D97-AF65-F5344CB8AC3E}">
        <p14:creationId xmlns:p14="http://schemas.microsoft.com/office/powerpoint/2010/main" val="58146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A8ABC-55BD-969D-4784-415BF8695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5718B4C9-A799-0C75-7C8E-138E8C36E229}"/>
              </a:ext>
            </a:extLst>
          </p:cNvPr>
          <p:cNvSpPr txBox="1"/>
          <p:nvPr/>
        </p:nvSpPr>
        <p:spPr>
          <a:xfrm>
            <a:off x="88135" y="187287"/>
            <a:ext cx="9981281" cy="707886"/>
          </a:xfrm>
          <a:prstGeom prst="rect">
            <a:avLst/>
          </a:prstGeom>
          <a:noFill/>
        </p:spPr>
        <p:txBody>
          <a:bodyPr wrap="square" rtlCol="0">
            <a:spAutoFit/>
          </a:bodyPr>
          <a:lstStyle/>
          <a:p>
            <a:r>
              <a:rPr lang="en-MM" sz="4000" b="1" dirty="0">
                <a:solidFill>
                  <a:srgbClr val="006DC5"/>
                </a:solidFill>
                <a:latin typeface="+mj-lt"/>
              </a:rPr>
              <a:t>Content</a:t>
            </a:r>
          </a:p>
        </p:txBody>
      </p:sp>
      <p:cxnSp>
        <p:nvCxnSpPr>
          <p:cNvPr id="5" name="Google Shape;158;p16">
            <a:extLst>
              <a:ext uri="{FF2B5EF4-FFF2-40B4-BE49-F238E27FC236}">
                <a16:creationId xmlns:a16="http://schemas.microsoft.com/office/drawing/2014/main" id="{CD8EF7F5-0941-9590-EBAD-7BEDE1740A0B}"/>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61EFAB3A-D623-1DCC-5D70-ADB2B6614ABA}"/>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7" name="TextBox 6">
            <a:extLst>
              <a:ext uri="{FF2B5EF4-FFF2-40B4-BE49-F238E27FC236}">
                <a16:creationId xmlns:a16="http://schemas.microsoft.com/office/drawing/2014/main" id="{25BD5007-5FC8-953D-9535-602D77845830}"/>
              </a:ext>
            </a:extLst>
          </p:cNvPr>
          <p:cNvSpPr txBox="1"/>
          <p:nvPr/>
        </p:nvSpPr>
        <p:spPr>
          <a:xfrm>
            <a:off x="695013" y="1262574"/>
            <a:ext cx="9374403" cy="22510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Deep Learning Concepts</a:t>
            </a:r>
          </a:p>
          <a:p>
            <a:pPr marL="342900" indent="-342900">
              <a:lnSpc>
                <a:spcPct val="150000"/>
              </a:lnSpc>
              <a:buFont typeface="Arial" panose="020B0604020202020204" pitchFamily="34" charset="0"/>
              <a:buChar char="•"/>
            </a:pPr>
            <a:r>
              <a:rPr lang="en-US" sz="2400" dirty="0"/>
              <a:t>Why Deep Learning needs?</a:t>
            </a:r>
          </a:p>
          <a:p>
            <a:pPr marL="342900" indent="-342900">
              <a:lnSpc>
                <a:spcPct val="150000"/>
              </a:lnSpc>
              <a:buFont typeface="Arial" panose="020B0604020202020204" pitchFamily="34" charset="0"/>
              <a:buChar char="•"/>
            </a:pPr>
            <a:r>
              <a:rPr lang="en-US" sz="2400" dirty="0"/>
              <a:t>Deep Learning Architecture</a:t>
            </a:r>
          </a:p>
          <a:p>
            <a:pPr marL="342900" indent="-342900">
              <a:lnSpc>
                <a:spcPct val="150000"/>
              </a:lnSpc>
              <a:buFont typeface="Arial" panose="020B0604020202020204" pitchFamily="34" charset="0"/>
              <a:buChar char="•"/>
            </a:pPr>
            <a:r>
              <a:rPr lang="en-MM" sz="2400" dirty="0"/>
              <a:t>How Convolutional Neural Network Works?</a:t>
            </a:r>
          </a:p>
        </p:txBody>
      </p:sp>
    </p:spTree>
    <p:extLst>
      <p:ext uri="{BB962C8B-B14F-4D97-AF65-F5344CB8AC3E}">
        <p14:creationId xmlns:p14="http://schemas.microsoft.com/office/powerpoint/2010/main" val="3911580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4A1E6-3B33-50F8-3F49-B0ED717499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70D940-6834-C494-FBCC-FAFC27A7B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3F75DD8B-8BA6-75DD-4D5B-B2AE7E58B8F7}"/>
              </a:ext>
            </a:extLst>
          </p:cNvPr>
          <p:cNvSpPr txBox="1"/>
          <p:nvPr/>
        </p:nvSpPr>
        <p:spPr>
          <a:xfrm>
            <a:off x="88135" y="187287"/>
            <a:ext cx="9981281" cy="707886"/>
          </a:xfrm>
          <a:prstGeom prst="rect">
            <a:avLst/>
          </a:prstGeom>
          <a:noFill/>
        </p:spPr>
        <p:txBody>
          <a:bodyPr wrap="square" rtlCol="0">
            <a:spAutoFit/>
          </a:bodyPr>
          <a:lstStyle/>
          <a:p>
            <a:r>
              <a:rPr lang="en-US" sz="4000" b="1" dirty="0">
                <a:solidFill>
                  <a:srgbClr val="006DC5"/>
                </a:solidFill>
                <a:latin typeface="+mj-lt"/>
              </a:rPr>
              <a:t>Learning Outcomes</a:t>
            </a:r>
            <a:endParaRPr lang="en-MM" sz="4000" b="1" dirty="0">
              <a:solidFill>
                <a:srgbClr val="006DC5"/>
              </a:solidFill>
              <a:latin typeface="+mj-lt"/>
            </a:endParaRPr>
          </a:p>
        </p:txBody>
      </p:sp>
      <p:cxnSp>
        <p:nvCxnSpPr>
          <p:cNvPr id="5" name="Google Shape;158;p16">
            <a:extLst>
              <a:ext uri="{FF2B5EF4-FFF2-40B4-BE49-F238E27FC236}">
                <a16:creationId xmlns:a16="http://schemas.microsoft.com/office/drawing/2014/main" id="{B494BE00-C70D-BD17-5B21-FC02CFBA3714}"/>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96E96193-9A13-A279-746E-9123FF7C6D1A}"/>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7" name="TextBox 6">
            <a:extLst>
              <a:ext uri="{FF2B5EF4-FFF2-40B4-BE49-F238E27FC236}">
                <a16:creationId xmlns:a16="http://schemas.microsoft.com/office/drawing/2014/main" id="{D69314EC-2ADF-AF86-E4A5-EF3B700FB5A5}"/>
              </a:ext>
            </a:extLst>
          </p:cNvPr>
          <p:cNvSpPr txBox="1"/>
          <p:nvPr/>
        </p:nvSpPr>
        <p:spPr>
          <a:xfrm>
            <a:off x="695013" y="1026600"/>
            <a:ext cx="10749735" cy="50210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t>Deep Learning Concepts</a:t>
            </a:r>
            <a:r>
              <a:rPr lang="en-US" sz="2400" dirty="0"/>
              <a:t>: Understand the fundamental principles and key characteristics of deep learning.</a:t>
            </a:r>
          </a:p>
          <a:p>
            <a:pPr marL="342900" indent="-342900">
              <a:lnSpc>
                <a:spcPct val="150000"/>
              </a:lnSpc>
              <a:buFont typeface="Arial" panose="020B0604020202020204" pitchFamily="34" charset="0"/>
              <a:buChar char="•"/>
            </a:pPr>
            <a:r>
              <a:rPr lang="en-US" sz="2400" b="1" dirty="0"/>
              <a:t>Why Deep Learning is Needed</a:t>
            </a:r>
            <a:r>
              <a:rPr lang="en-US" sz="2400" dirty="0"/>
              <a:t>: Analyze the importance of deep learning in solving complex problems and its advantages over traditional machine learning methods.</a:t>
            </a:r>
          </a:p>
          <a:p>
            <a:pPr marL="342900" indent="-342900">
              <a:lnSpc>
                <a:spcPct val="150000"/>
              </a:lnSpc>
              <a:buFont typeface="Arial" panose="020B0604020202020204" pitchFamily="34" charset="0"/>
              <a:buChar char="•"/>
            </a:pPr>
            <a:r>
              <a:rPr lang="en-US" sz="2400" b="1" dirty="0"/>
              <a:t>Deep Learning Architecture</a:t>
            </a:r>
            <a:r>
              <a:rPr lang="en-US" sz="2400" dirty="0"/>
              <a:t>: Identify and explain the components and structure of deep learning models, including layers, activations, and backpropagation.</a:t>
            </a:r>
          </a:p>
          <a:p>
            <a:pPr marL="342900" indent="-342900">
              <a:lnSpc>
                <a:spcPct val="150000"/>
              </a:lnSpc>
              <a:buFont typeface="Arial" panose="020B0604020202020204" pitchFamily="34" charset="0"/>
              <a:buChar char="•"/>
            </a:pPr>
            <a:r>
              <a:rPr lang="en-US" sz="2400" b="1" dirty="0"/>
              <a:t>How Convolutional Neural Network Works</a:t>
            </a:r>
            <a:r>
              <a:rPr lang="en-US" sz="2400" dirty="0"/>
              <a:t>: Demonstrate knowledge of CNN operations, including convolution, pooling, and how they are used for image recognition tasks.</a:t>
            </a:r>
            <a:endParaRPr lang="en-MM" sz="2400" dirty="0"/>
          </a:p>
        </p:txBody>
      </p:sp>
    </p:spTree>
    <p:extLst>
      <p:ext uri="{BB962C8B-B14F-4D97-AF65-F5344CB8AC3E}">
        <p14:creationId xmlns:p14="http://schemas.microsoft.com/office/powerpoint/2010/main" val="2478939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314CC-7949-F287-C450-DB5DD2DB8F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E90948-ED74-714B-7D88-EE3010B7D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ABF0E506-0E12-1ACF-9EA8-90464402A46A}"/>
              </a:ext>
            </a:extLst>
          </p:cNvPr>
          <p:cNvSpPr txBox="1"/>
          <p:nvPr/>
        </p:nvSpPr>
        <p:spPr>
          <a:xfrm>
            <a:off x="88135" y="187287"/>
            <a:ext cx="9981281" cy="707886"/>
          </a:xfrm>
          <a:prstGeom prst="rect">
            <a:avLst/>
          </a:prstGeom>
          <a:noFill/>
        </p:spPr>
        <p:txBody>
          <a:bodyPr wrap="square" rtlCol="0">
            <a:spAutoFit/>
          </a:bodyPr>
          <a:lstStyle/>
          <a:p>
            <a:r>
              <a:rPr lang="en-US" sz="4000" b="1" dirty="0">
                <a:solidFill>
                  <a:srgbClr val="006DC5"/>
                </a:solidFill>
                <a:latin typeface="+mj-lt"/>
              </a:rPr>
              <a:t>Deep Learning Concept</a:t>
            </a:r>
            <a:endParaRPr lang="en-MM" sz="4000" b="1" dirty="0">
              <a:solidFill>
                <a:srgbClr val="006DC5"/>
              </a:solidFill>
              <a:latin typeface="+mj-lt"/>
            </a:endParaRPr>
          </a:p>
        </p:txBody>
      </p:sp>
      <p:cxnSp>
        <p:nvCxnSpPr>
          <p:cNvPr id="5" name="Google Shape;158;p16">
            <a:extLst>
              <a:ext uri="{FF2B5EF4-FFF2-40B4-BE49-F238E27FC236}">
                <a16:creationId xmlns:a16="http://schemas.microsoft.com/office/drawing/2014/main" id="{AA9CD138-2607-B139-1FE6-5C8A565F8D25}"/>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EE79FBE3-1EC2-AECF-EEC0-EAA09B370837}"/>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8" name="TextBox 7">
            <a:extLst>
              <a:ext uri="{FF2B5EF4-FFF2-40B4-BE49-F238E27FC236}">
                <a16:creationId xmlns:a16="http://schemas.microsoft.com/office/drawing/2014/main" id="{C3358D6D-F1E0-F779-BE4E-07D396A96429}"/>
              </a:ext>
            </a:extLst>
          </p:cNvPr>
          <p:cNvSpPr txBox="1"/>
          <p:nvPr/>
        </p:nvSpPr>
        <p:spPr>
          <a:xfrm>
            <a:off x="762492" y="1229824"/>
            <a:ext cx="9596776" cy="1143070"/>
          </a:xfrm>
          <a:prstGeom prst="rect">
            <a:avLst/>
          </a:prstGeom>
          <a:noFill/>
        </p:spPr>
        <p:txBody>
          <a:bodyPr wrap="square">
            <a:spAutoFit/>
          </a:bodyPr>
          <a:lstStyle/>
          <a:p>
            <a:pPr>
              <a:lnSpc>
                <a:spcPct val="150000"/>
              </a:lnSpc>
            </a:pPr>
            <a:r>
              <a:rPr lang="en-US" sz="2400" b="1" i="0" dirty="0">
                <a:solidFill>
                  <a:srgbClr val="000000"/>
                </a:solidFill>
                <a:effectLst/>
              </a:rPr>
              <a:t>Definition</a:t>
            </a:r>
            <a:r>
              <a:rPr lang="en-US" sz="2400" b="0" i="0" dirty="0">
                <a:solidFill>
                  <a:srgbClr val="000000"/>
                </a:solidFill>
                <a:effectLst/>
              </a:rPr>
              <a:t>: A subset of Machine Learning focused on neural networks with many layers (deep neural networks). </a:t>
            </a:r>
            <a:endParaRPr lang="en-US" sz="2400" dirty="0"/>
          </a:p>
        </p:txBody>
      </p:sp>
      <p:sp>
        <p:nvSpPr>
          <p:cNvPr id="10" name="TextBox 9">
            <a:extLst>
              <a:ext uri="{FF2B5EF4-FFF2-40B4-BE49-F238E27FC236}">
                <a16:creationId xmlns:a16="http://schemas.microsoft.com/office/drawing/2014/main" id="{5486C5E5-5401-6A21-9EC0-3592C4D639EC}"/>
              </a:ext>
            </a:extLst>
          </p:cNvPr>
          <p:cNvSpPr txBox="1"/>
          <p:nvPr/>
        </p:nvSpPr>
        <p:spPr>
          <a:xfrm>
            <a:off x="762492" y="3052693"/>
            <a:ext cx="6161876" cy="2251065"/>
          </a:xfrm>
          <a:prstGeom prst="rect">
            <a:avLst/>
          </a:prstGeom>
          <a:noFill/>
        </p:spPr>
        <p:txBody>
          <a:bodyPr wrap="square">
            <a:spAutoFit/>
          </a:bodyPr>
          <a:lstStyle/>
          <a:p>
            <a:pPr algn="l" rtl="0" fontAlgn="base">
              <a:lnSpc>
                <a:spcPct val="150000"/>
              </a:lnSpc>
            </a:pPr>
            <a:r>
              <a:rPr lang="en-US" sz="2400" b="1" i="0" dirty="0">
                <a:solidFill>
                  <a:srgbClr val="000000"/>
                </a:solidFill>
                <a:effectLst/>
              </a:rPr>
              <a:t>Real-Life Examples</a:t>
            </a:r>
            <a:r>
              <a:rPr lang="en-US" sz="2400" b="0" i="0" dirty="0">
                <a:solidFill>
                  <a:srgbClr val="000000"/>
                </a:solidFill>
                <a:effectLst/>
              </a:rPr>
              <a:t>: </a:t>
            </a:r>
          </a:p>
          <a:p>
            <a:pPr marL="742950" lvl="1" indent="-285750" fontAlgn="base">
              <a:lnSpc>
                <a:spcPct val="150000"/>
              </a:lnSpc>
              <a:buClr>
                <a:srgbClr val="3A86FF"/>
              </a:buClr>
              <a:buFont typeface="Wingdings" panose="05000000000000000000" pitchFamily="2" charset="2"/>
              <a:buChar char="Ø"/>
            </a:pPr>
            <a:r>
              <a:rPr lang="en-US" sz="2400" b="0" i="0" dirty="0">
                <a:solidFill>
                  <a:srgbClr val="000000"/>
                </a:solidFill>
                <a:effectLst/>
              </a:rPr>
              <a:t>Image Recognition (Face Detection) </a:t>
            </a:r>
          </a:p>
          <a:p>
            <a:pPr marL="742950" lvl="1" indent="-285750" fontAlgn="base">
              <a:lnSpc>
                <a:spcPct val="150000"/>
              </a:lnSpc>
              <a:buClr>
                <a:srgbClr val="3A86FF"/>
              </a:buClr>
              <a:buFont typeface="Wingdings" panose="05000000000000000000" pitchFamily="2" charset="2"/>
              <a:buChar char="Ø"/>
            </a:pPr>
            <a:r>
              <a:rPr lang="en-US" sz="2400" b="0" i="0" dirty="0">
                <a:solidFill>
                  <a:srgbClr val="000000"/>
                </a:solidFill>
                <a:effectLst/>
              </a:rPr>
              <a:t>Natural Language Processing (Chatbots) </a:t>
            </a:r>
          </a:p>
          <a:p>
            <a:pPr marL="742950" lvl="1" indent="-285750" fontAlgn="base">
              <a:lnSpc>
                <a:spcPct val="150000"/>
              </a:lnSpc>
              <a:buClr>
                <a:srgbClr val="3A86FF"/>
              </a:buClr>
              <a:buFont typeface="Wingdings" panose="05000000000000000000" pitchFamily="2" charset="2"/>
              <a:buChar char="Ø"/>
            </a:pPr>
            <a:r>
              <a:rPr lang="en-US" sz="2400" b="0" i="0" dirty="0">
                <a:solidFill>
                  <a:srgbClr val="000000"/>
                </a:solidFill>
                <a:effectLst/>
              </a:rPr>
              <a:t>Self-Driving Cars </a:t>
            </a:r>
          </a:p>
        </p:txBody>
      </p:sp>
      <p:pic>
        <p:nvPicPr>
          <p:cNvPr id="1026" name="Picture 2" descr="Chat bot - Free technology icons">
            <a:extLst>
              <a:ext uri="{FF2B5EF4-FFF2-40B4-BE49-F238E27FC236}">
                <a16:creationId xmlns:a16="http://schemas.microsoft.com/office/drawing/2014/main" id="{D61E9028-6B29-EA45-528F-38DCED1D8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672" y="2478787"/>
            <a:ext cx="2454744" cy="245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003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4430D-80D5-6323-3CA4-B59B683795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CFC91B-86D9-3DDA-78E5-1EA74B836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A19F9B80-07AB-050F-0295-CAAC39C0B29C}"/>
              </a:ext>
            </a:extLst>
          </p:cNvPr>
          <p:cNvSpPr txBox="1"/>
          <p:nvPr/>
        </p:nvSpPr>
        <p:spPr>
          <a:xfrm>
            <a:off x="88135" y="187287"/>
            <a:ext cx="9981281" cy="707886"/>
          </a:xfrm>
          <a:prstGeom prst="rect">
            <a:avLst/>
          </a:prstGeom>
          <a:noFill/>
        </p:spPr>
        <p:txBody>
          <a:bodyPr wrap="square" rtlCol="0">
            <a:spAutoFit/>
          </a:bodyPr>
          <a:lstStyle/>
          <a:p>
            <a:r>
              <a:rPr lang="en-US" sz="4000" b="1" dirty="0">
                <a:solidFill>
                  <a:srgbClr val="006DC5"/>
                </a:solidFill>
                <a:latin typeface="+mj-lt"/>
              </a:rPr>
              <a:t>Why Deep Learning needs?</a:t>
            </a:r>
            <a:endParaRPr lang="en-MM" sz="4000" b="1" dirty="0">
              <a:solidFill>
                <a:srgbClr val="006DC5"/>
              </a:solidFill>
              <a:latin typeface="+mj-lt"/>
            </a:endParaRPr>
          </a:p>
        </p:txBody>
      </p:sp>
      <p:cxnSp>
        <p:nvCxnSpPr>
          <p:cNvPr id="5" name="Google Shape;158;p16">
            <a:extLst>
              <a:ext uri="{FF2B5EF4-FFF2-40B4-BE49-F238E27FC236}">
                <a16:creationId xmlns:a16="http://schemas.microsoft.com/office/drawing/2014/main" id="{6452F537-D1AD-A1FC-17F0-A250433ACE27}"/>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1AEF0954-7367-A592-5FC4-3A044CAD5DCE}"/>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7" name="TextBox 6">
            <a:extLst>
              <a:ext uri="{FF2B5EF4-FFF2-40B4-BE49-F238E27FC236}">
                <a16:creationId xmlns:a16="http://schemas.microsoft.com/office/drawing/2014/main" id="{B8F702FB-7C4A-3882-9219-59F2D5E25FC8}"/>
              </a:ext>
            </a:extLst>
          </p:cNvPr>
          <p:cNvSpPr txBox="1"/>
          <p:nvPr/>
        </p:nvSpPr>
        <p:spPr>
          <a:xfrm>
            <a:off x="432126" y="1182422"/>
            <a:ext cx="10342369" cy="1697068"/>
          </a:xfrm>
          <a:prstGeom prst="rect">
            <a:avLst/>
          </a:prstGeom>
          <a:noFill/>
        </p:spPr>
        <p:txBody>
          <a:bodyPr wrap="square">
            <a:spAutoFit/>
          </a:bodyPr>
          <a:lstStyle/>
          <a:p>
            <a:pPr marL="800100" lvl="1" indent="-342900" fontAlgn="base">
              <a:lnSpc>
                <a:spcPct val="150000"/>
              </a:lnSpc>
              <a:buClr>
                <a:srgbClr val="3A86FF"/>
              </a:buClr>
              <a:buFont typeface="Wingdings" panose="05000000000000000000" pitchFamily="2" charset="2"/>
              <a:buChar char="ü"/>
            </a:pPr>
            <a:r>
              <a:rPr lang="en-US" sz="2400" dirty="0">
                <a:solidFill>
                  <a:srgbClr val="000000"/>
                </a:solidFill>
              </a:rPr>
              <a:t>Solves complex problems with high accuracy. </a:t>
            </a:r>
          </a:p>
          <a:p>
            <a:pPr marL="800100" lvl="1" indent="-342900" fontAlgn="base">
              <a:lnSpc>
                <a:spcPct val="150000"/>
              </a:lnSpc>
              <a:buClr>
                <a:srgbClr val="3A86FF"/>
              </a:buClr>
              <a:buFont typeface="Wingdings" panose="05000000000000000000" pitchFamily="2" charset="2"/>
              <a:buChar char="ü"/>
            </a:pPr>
            <a:r>
              <a:rPr lang="en-US" sz="2400" dirty="0">
                <a:solidFill>
                  <a:srgbClr val="000000"/>
                </a:solidFill>
              </a:rPr>
              <a:t>Requires less feature engineering. </a:t>
            </a:r>
          </a:p>
          <a:p>
            <a:pPr marL="800100" lvl="1" indent="-342900" fontAlgn="base">
              <a:lnSpc>
                <a:spcPct val="150000"/>
              </a:lnSpc>
              <a:buClr>
                <a:srgbClr val="3A86FF"/>
              </a:buClr>
              <a:buFont typeface="Wingdings" panose="05000000000000000000" pitchFamily="2" charset="2"/>
              <a:buChar char="ü"/>
            </a:pPr>
            <a:r>
              <a:rPr lang="en-US" sz="2400" dirty="0">
                <a:solidFill>
                  <a:srgbClr val="000000"/>
                </a:solidFill>
              </a:rPr>
              <a:t>Can process unstructured data (images, audio, text). </a:t>
            </a:r>
          </a:p>
        </p:txBody>
      </p:sp>
      <p:pic>
        <p:nvPicPr>
          <p:cNvPr id="11" name="Picture 4" descr="Top Machine Learning Algorithms For Business Applications In 2023">
            <a:extLst>
              <a:ext uri="{FF2B5EF4-FFF2-40B4-BE49-F238E27FC236}">
                <a16:creationId xmlns:a16="http://schemas.microsoft.com/office/drawing/2014/main" id="{557B5181-DA0C-A3D7-28EB-DA347EF651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0" t="73106" r="77264" b="12783"/>
          <a:stretch/>
        </p:blipFill>
        <p:spPr bwMode="auto">
          <a:xfrm>
            <a:off x="1539732" y="4654591"/>
            <a:ext cx="1563329" cy="63713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BEC2E1DB-AFD4-58D6-5B6B-90B4CE0D608E}"/>
              </a:ext>
            </a:extLst>
          </p:cNvPr>
          <p:cNvSpPr/>
          <p:nvPr/>
        </p:nvSpPr>
        <p:spPr>
          <a:xfrm>
            <a:off x="4293964" y="4429672"/>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13167C4F-76F3-832A-4802-09DF724AF5A4}"/>
              </a:ext>
            </a:extLst>
          </p:cNvPr>
          <p:cNvSpPr/>
          <p:nvPr/>
        </p:nvSpPr>
        <p:spPr>
          <a:xfrm>
            <a:off x="4293964" y="4743234"/>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EDDF6CD7-F01A-40B2-CF9E-CDF11D0243AC}"/>
              </a:ext>
            </a:extLst>
          </p:cNvPr>
          <p:cNvSpPr/>
          <p:nvPr/>
        </p:nvSpPr>
        <p:spPr>
          <a:xfrm>
            <a:off x="4293964" y="5056796"/>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8EBF65AF-B241-538F-07D7-7A5294DD1BC0}"/>
              </a:ext>
            </a:extLst>
          </p:cNvPr>
          <p:cNvSpPr/>
          <p:nvPr/>
        </p:nvSpPr>
        <p:spPr>
          <a:xfrm>
            <a:off x="5052022" y="4245957"/>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20E52580-411D-B548-00DF-B6A8EC3DAC53}"/>
              </a:ext>
            </a:extLst>
          </p:cNvPr>
          <p:cNvSpPr/>
          <p:nvPr/>
        </p:nvSpPr>
        <p:spPr>
          <a:xfrm>
            <a:off x="5052021" y="4559519"/>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A8830C73-4149-23B3-BAFB-AC6CDE425924}"/>
              </a:ext>
            </a:extLst>
          </p:cNvPr>
          <p:cNvSpPr/>
          <p:nvPr/>
        </p:nvSpPr>
        <p:spPr>
          <a:xfrm>
            <a:off x="5052021" y="4873081"/>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4DF48FDB-0F2D-3014-5656-BA87C0DA56EE}"/>
              </a:ext>
            </a:extLst>
          </p:cNvPr>
          <p:cNvSpPr/>
          <p:nvPr/>
        </p:nvSpPr>
        <p:spPr>
          <a:xfrm>
            <a:off x="5052021" y="5186643"/>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541044E4-F378-2BE1-AA58-A9B90116AEA5}"/>
              </a:ext>
            </a:extLst>
          </p:cNvPr>
          <p:cNvSpPr/>
          <p:nvPr/>
        </p:nvSpPr>
        <p:spPr>
          <a:xfrm>
            <a:off x="5670946" y="4245957"/>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EDA14B20-D964-013A-4E8C-5A7308C9A3FB}"/>
              </a:ext>
            </a:extLst>
          </p:cNvPr>
          <p:cNvSpPr/>
          <p:nvPr/>
        </p:nvSpPr>
        <p:spPr>
          <a:xfrm>
            <a:off x="5670945" y="4559519"/>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56F63336-EDBB-389B-5395-26089D2527E1}"/>
              </a:ext>
            </a:extLst>
          </p:cNvPr>
          <p:cNvSpPr/>
          <p:nvPr/>
        </p:nvSpPr>
        <p:spPr>
          <a:xfrm>
            <a:off x="5670945" y="4873081"/>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Oval 22">
            <a:extLst>
              <a:ext uri="{FF2B5EF4-FFF2-40B4-BE49-F238E27FC236}">
                <a16:creationId xmlns:a16="http://schemas.microsoft.com/office/drawing/2014/main" id="{E575903A-14C8-A2B5-D0E1-5850117A0F67}"/>
              </a:ext>
            </a:extLst>
          </p:cNvPr>
          <p:cNvSpPr/>
          <p:nvPr/>
        </p:nvSpPr>
        <p:spPr>
          <a:xfrm>
            <a:off x="5670945" y="5186643"/>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Oval 23">
            <a:extLst>
              <a:ext uri="{FF2B5EF4-FFF2-40B4-BE49-F238E27FC236}">
                <a16:creationId xmlns:a16="http://schemas.microsoft.com/office/drawing/2014/main" id="{D349EA73-2F90-5F6E-7E88-590B3B8D5210}"/>
              </a:ext>
            </a:extLst>
          </p:cNvPr>
          <p:cNvSpPr/>
          <p:nvPr/>
        </p:nvSpPr>
        <p:spPr>
          <a:xfrm>
            <a:off x="6393747" y="4873081"/>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38095F67-DEA2-5B6B-2517-D73867EFB9BD}"/>
              </a:ext>
            </a:extLst>
          </p:cNvPr>
          <p:cNvSpPr/>
          <p:nvPr/>
        </p:nvSpPr>
        <p:spPr>
          <a:xfrm>
            <a:off x="6393747" y="4559519"/>
            <a:ext cx="224866" cy="202241"/>
          </a:xfrm>
          <a:prstGeom prst="ellipse">
            <a:avLst/>
          </a:prstGeom>
          <a:solidFill>
            <a:srgbClr val="3A86F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MM"/>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6" name="Straight Connector 25">
            <a:extLst>
              <a:ext uri="{FF2B5EF4-FFF2-40B4-BE49-F238E27FC236}">
                <a16:creationId xmlns:a16="http://schemas.microsoft.com/office/drawing/2014/main" id="{A49627CD-2C13-49D8-1B1A-0F444DF3D2DF}"/>
              </a:ext>
            </a:extLst>
          </p:cNvPr>
          <p:cNvCxnSpPr>
            <a:stCxn id="13" idx="6"/>
            <a:endCxn id="17" idx="2"/>
          </p:cNvCxnSpPr>
          <p:nvPr/>
        </p:nvCxnSpPr>
        <p:spPr>
          <a:xfrm>
            <a:off x="4518831" y="4530793"/>
            <a:ext cx="533190" cy="1298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BC5B15-5A62-FCC0-467D-D99A82AE518F}"/>
              </a:ext>
            </a:extLst>
          </p:cNvPr>
          <p:cNvCxnSpPr>
            <a:cxnSpLocks/>
            <a:stCxn id="13" idx="7"/>
            <a:endCxn id="19" idx="2"/>
          </p:cNvCxnSpPr>
          <p:nvPr/>
        </p:nvCxnSpPr>
        <p:spPr>
          <a:xfrm>
            <a:off x="4485900" y="4459290"/>
            <a:ext cx="566121" cy="828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DF4D79-0749-CD1D-136B-1291B890FD92}"/>
              </a:ext>
            </a:extLst>
          </p:cNvPr>
          <p:cNvCxnSpPr>
            <a:cxnSpLocks/>
            <a:stCxn id="13" idx="5"/>
            <a:endCxn id="18" idx="1"/>
          </p:cNvCxnSpPr>
          <p:nvPr/>
        </p:nvCxnSpPr>
        <p:spPr>
          <a:xfrm>
            <a:off x="4485900" y="4602296"/>
            <a:ext cx="599052" cy="3004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4C4A2D-5E17-9011-1003-127D6D9576B2}"/>
              </a:ext>
            </a:extLst>
          </p:cNvPr>
          <p:cNvCxnSpPr>
            <a:cxnSpLocks/>
            <a:stCxn id="13" idx="7"/>
            <a:endCxn id="16" idx="1"/>
          </p:cNvCxnSpPr>
          <p:nvPr/>
        </p:nvCxnSpPr>
        <p:spPr>
          <a:xfrm flipV="1">
            <a:off x="4485900" y="4275575"/>
            <a:ext cx="599052" cy="1837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6B21C8-55D8-503D-1FD7-2415DBFAE307}"/>
              </a:ext>
            </a:extLst>
          </p:cNvPr>
          <p:cNvCxnSpPr>
            <a:cxnSpLocks/>
            <a:stCxn id="14" idx="6"/>
            <a:endCxn id="16" idx="3"/>
          </p:cNvCxnSpPr>
          <p:nvPr/>
        </p:nvCxnSpPr>
        <p:spPr>
          <a:xfrm flipV="1">
            <a:off x="4518830" y="4418581"/>
            <a:ext cx="566122" cy="4257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2241804-7A32-655C-0652-2880C14C688D}"/>
              </a:ext>
            </a:extLst>
          </p:cNvPr>
          <p:cNvCxnSpPr>
            <a:cxnSpLocks/>
            <a:stCxn id="15" idx="6"/>
            <a:endCxn id="16" idx="2"/>
          </p:cNvCxnSpPr>
          <p:nvPr/>
        </p:nvCxnSpPr>
        <p:spPr>
          <a:xfrm flipV="1">
            <a:off x="4518830" y="4347078"/>
            <a:ext cx="533191" cy="810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B4A2903-5904-B21D-1536-31265081EB7E}"/>
              </a:ext>
            </a:extLst>
          </p:cNvPr>
          <p:cNvCxnSpPr>
            <a:cxnSpLocks/>
            <a:stCxn id="14" idx="7"/>
            <a:endCxn id="19" idx="1"/>
          </p:cNvCxnSpPr>
          <p:nvPr/>
        </p:nvCxnSpPr>
        <p:spPr>
          <a:xfrm>
            <a:off x="4485900" y="4772852"/>
            <a:ext cx="599052" cy="4434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C716E3-8915-5D11-3266-9B5D1BB44BAA}"/>
              </a:ext>
            </a:extLst>
          </p:cNvPr>
          <p:cNvCxnSpPr>
            <a:cxnSpLocks/>
            <a:stCxn id="14" idx="5"/>
            <a:endCxn id="17" idx="3"/>
          </p:cNvCxnSpPr>
          <p:nvPr/>
        </p:nvCxnSpPr>
        <p:spPr>
          <a:xfrm flipV="1">
            <a:off x="4485900" y="4732143"/>
            <a:ext cx="599052" cy="1837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DE6B08-4E81-67B6-1EAC-63F35E37D463}"/>
              </a:ext>
            </a:extLst>
          </p:cNvPr>
          <p:cNvCxnSpPr>
            <a:cxnSpLocks/>
            <a:stCxn id="14" idx="6"/>
            <a:endCxn id="18" idx="2"/>
          </p:cNvCxnSpPr>
          <p:nvPr/>
        </p:nvCxnSpPr>
        <p:spPr>
          <a:xfrm>
            <a:off x="4518830" y="4844355"/>
            <a:ext cx="533191" cy="1298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9DF6EA9-49A5-A1DE-8E45-5B40FF420053}"/>
              </a:ext>
            </a:extLst>
          </p:cNvPr>
          <p:cNvCxnSpPr>
            <a:cxnSpLocks/>
            <a:stCxn id="15" idx="6"/>
            <a:endCxn id="18" idx="3"/>
          </p:cNvCxnSpPr>
          <p:nvPr/>
        </p:nvCxnSpPr>
        <p:spPr>
          <a:xfrm flipV="1">
            <a:off x="4518830" y="5045705"/>
            <a:ext cx="566121" cy="1122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069783C-F8AE-9B98-C1D2-C49E910F04E7}"/>
              </a:ext>
            </a:extLst>
          </p:cNvPr>
          <p:cNvCxnSpPr>
            <a:cxnSpLocks/>
            <a:stCxn id="15" idx="7"/>
            <a:endCxn id="17" idx="1"/>
          </p:cNvCxnSpPr>
          <p:nvPr/>
        </p:nvCxnSpPr>
        <p:spPr>
          <a:xfrm flipV="1">
            <a:off x="4485900" y="4589136"/>
            <a:ext cx="599052" cy="497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BFE7040-8542-47F8-8D13-36FACDBB1BD1}"/>
              </a:ext>
            </a:extLst>
          </p:cNvPr>
          <p:cNvCxnSpPr>
            <a:cxnSpLocks/>
            <a:stCxn id="15" idx="5"/>
            <a:endCxn id="19" idx="3"/>
          </p:cNvCxnSpPr>
          <p:nvPr/>
        </p:nvCxnSpPr>
        <p:spPr>
          <a:xfrm>
            <a:off x="4485900" y="5229420"/>
            <a:ext cx="599052" cy="1298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21A650-3460-4DB2-325D-5BF28B91BC31}"/>
              </a:ext>
            </a:extLst>
          </p:cNvPr>
          <p:cNvCxnSpPr>
            <a:cxnSpLocks/>
            <a:stCxn id="16" idx="7"/>
            <a:endCxn id="21" idx="2"/>
          </p:cNvCxnSpPr>
          <p:nvPr/>
        </p:nvCxnSpPr>
        <p:spPr>
          <a:xfrm>
            <a:off x="5243957" y="4275575"/>
            <a:ext cx="426988" cy="3850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23BE8E-6626-B74C-A6E3-EC7B952B60E6}"/>
              </a:ext>
            </a:extLst>
          </p:cNvPr>
          <p:cNvCxnSpPr>
            <a:cxnSpLocks/>
            <a:stCxn id="16" idx="6"/>
            <a:endCxn id="23" idx="2"/>
          </p:cNvCxnSpPr>
          <p:nvPr/>
        </p:nvCxnSpPr>
        <p:spPr>
          <a:xfrm>
            <a:off x="5276888" y="4347078"/>
            <a:ext cx="394057" cy="9406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FF0D7B-F739-C6A8-D92D-03DF5039E9C5}"/>
              </a:ext>
            </a:extLst>
          </p:cNvPr>
          <p:cNvCxnSpPr>
            <a:cxnSpLocks/>
            <a:stCxn id="20" idx="6"/>
            <a:endCxn id="25" idx="2"/>
          </p:cNvCxnSpPr>
          <p:nvPr/>
        </p:nvCxnSpPr>
        <p:spPr>
          <a:xfrm>
            <a:off x="5895812" y="4347078"/>
            <a:ext cx="497935" cy="313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3D2C4D-24AF-02D4-23B4-91C80CB24C8E}"/>
              </a:ext>
            </a:extLst>
          </p:cNvPr>
          <p:cNvCxnSpPr>
            <a:cxnSpLocks/>
            <a:stCxn id="22" idx="6"/>
            <a:endCxn id="24" idx="2"/>
          </p:cNvCxnSpPr>
          <p:nvPr/>
        </p:nvCxnSpPr>
        <p:spPr>
          <a:xfrm>
            <a:off x="5895812" y="4974202"/>
            <a:ext cx="497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AE09A61-6A23-648D-3EB0-2B6CEA00B883}"/>
              </a:ext>
            </a:extLst>
          </p:cNvPr>
          <p:cNvCxnSpPr>
            <a:cxnSpLocks/>
            <a:stCxn id="16" idx="5"/>
            <a:endCxn id="20" idx="2"/>
          </p:cNvCxnSpPr>
          <p:nvPr/>
        </p:nvCxnSpPr>
        <p:spPr>
          <a:xfrm flipV="1">
            <a:off x="5243957" y="4347078"/>
            <a:ext cx="426988" cy="71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BA8444A-71AE-13DD-BA14-EB6C8BFA1A5D}"/>
              </a:ext>
            </a:extLst>
          </p:cNvPr>
          <p:cNvCxnSpPr>
            <a:cxnSpLocks/>
            <a:stCxn id="16" idx="6"/>
            <a:endCxn id="22" idx="1"/>
          </p:cNvCxnSpPr>
          <p:nvPr/>
        </p:nvCxnSpPr>
        <p:spPr>
          <a:xfrm>
            <a:off x="5276888" y="4347078"/>
            <a:ext cx="426988" cy="555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79CDCAA-3A73-D5FA-8C15-FA5C1AA66C95}"/>
              </a:ext>
            </a:extLst>
          </p:cNvPr>
          <p:cNvCxnSpPr>
            <a:cxnSpLocks/>
            <a:stCxn id="17" idx="5"/>
            <a:endCxn id="20" idx="3"/>
          </p:cNvCxnSpPr>
          <p:nvPr/>
        </p:nvCxnSpPr>
        <p:spPr>
          <a:xfrm flipV="1">
            <a:off x="5243957" y="4418581"/>
            <a:ext cx="459919" cy="313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FF9DBA-3C00-A4CA-A9D4-85DFC2E38E60}"/>
              </a:ext>
            </a:extLst>
          </p:cNvPr>
          <p:cNvCxnSpPr>
            <a:cxnSpLocks/>
            <a:stCxn id="17" idx="7"/>
            <a:endCxn id="22" idx="1"/>
          </p:cNvCxnSpPr>
          <p:nvPr/>
        </p:nvCxnSpPr>
        <p:spPr>
          <a:xfrm>
            <a:off x="5243957" y="4589136"/>
            <a:ext cx="459919" cy="313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C8BAE83-5B42-42D0-A6C0-4D7C644909D9}"/>
              </a:ext>
            </a:extLst>
          </p:cNvPr>
          <p:cNvCxnSpPr>
            <a:cxnSpLocks/>
            <a:stCxn id="17" idx="5"/>
            <a:endCxn id="23" idx="2"/>
          </p:cNvCxnSpPr>
          <p:nvPr/>
        </p:nvCxnSpPr>
        <p:spPr>
          <a:xfrm>
            <a:off x="5243957" y="4732143"/>
            <a:ext cx="426988" cy="5556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D8363D5-7EAA-35A0-B76C-C6DCD97F279D}"/>
              </a:ext>
            </a:extLst>
          </p:cNvPr>
          <p:cNvCxnSpPr>
            <a:cxnSpLocks/>
            <a:stCxn id="18" idx="6"/>
            <a:endCxn id="20" idx="3"/>
          </p:cNvCxnSpPr>
          <p:nvPr/>
        </p:nvCxnSpPr>
        <p:spPr>
          <a:xfrm flipV="1">
            <a:off x="5276888" y="4418581"/>
            <a:ext cx="426989" cy="5556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5574B2-6287-D2D8-1502-34C65871C58B}"/>
              </a:ext>
            </a:extLst>
          </p:cNvPr>
          <p:cNvCxnSpPr>
            <a:cxnSpLocks/>
            <a:stCxn id="18" idx="7"/>
            <a:endCxn id="23" idx="1"/>
          </p:cNvCxnSpPr>
          <p:nvPr/>
        </p:nvCxnSpPr>
        <p:spPr>
          <a:xfrm>
            <a:off x="5243957" y="4902698"/>
            <a:ext cx="459919" cy="313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281D467-8520-5E13-E222-0EF5C0961E99}"/>
              </a:ext>
            </a:extLst>
          </p:cNvPr>
          <p:cNvCxnSpPr>
            <a:cxnSpLocks/>
            <a:stCxn id="18" idx="5"/>
            <a:endCxn id="22" idx="2"/>
          </p:cNvCxnSpPr>
          <p:nvPr/>
        </p:nvCxnSpPr>
        <p:spPr>
          <a:xfrm flipV="1">
            <a:off x="5243957" y="4974202"/>
            <a:ext cx="426988" cy="71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C0CCAAE-5E51-DDA0-86BB-798B23E9B038}"/>
              </a:ext>
            </a:extLst>
          </p:cNvPr>
          <p:cNvCxnSpPr>
            <a:cxnSpLocks/>
            <a:stCxn id="18" idx="6"/>
            <a:endCxn id="21" idx="3"/>
          </p:cNvCxnSpPr>
          <p:nvPr/>
        </p:nvCxnSpPr>
        <p:spPr>
          <a:xfrm flipV="1">
            <a:off x="5276888" y="4732143"/>
            <a:ext cx="426988" cy="242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5C0B977-3D36-D88B-0050-346F2BA7255C}"/>
              </a:ext>
            </a:extLst>
          </p:cNvPr>
          <p:cNvCxnSpPr>
            <a:cxnSpLocks/>
            <a:stCxn id="19" idx="7"/>
            <a:endCxn id="20" idx="2"/>
          </p:cNvCxnSpPr>
          <p:nvPr/>
        </p:nvCxnSpPr>
        <p:spPr>
          <a:xfrm flipV="1">
            <a:off x="5243957" y="4347078"/>
            <a:ext cx="426989" cy="8691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7494717-332B-0B94-06EE-17C235AE91CF}"/>
              </a:ext>
            </a:extLst>
          </p:cNvPr>
          <p:cNvCxnSpPr>
            <a:cxnSpLocks/>
            <a:stCxn id="19" idx="7"/>
            <a:endCxn id="22" idx="3"/>
          </p:cNvCxnSpPr>
          <p:nvPr/>
        </p:nvCxnSpPr>
        <p:spPr>
          <a:xfrm flipV="1">
            <a:off x="5243957" y="5045705"/>
            <a:ext cx="459919" cy="1705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41B3228-19F6-3ABD-42C6-406BA8709FAF}"/>
              </a:ext>
            </a:extLst>
          </p:cNvPr>
          <p:cNvCxnSpPr>
            <a:cxnSpLocks/>
            <a:stCxn id="19" idx="6"/>
            <a:endCxn id="23" idx="3"/>
          </p:cNvCxnSpPr>
          <p:nvPr/>
        </p:nvCxnSpPr>
        <p:spPr>
          <a:xfrm>
            <a:off x="5276888" y="5287764"/>
            <a:ext cx="426988" cy="71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7540A2D-0290-F2A4-ABDC-47C5F23FE997}"/>
              </a:ext>
            </a:extLst>
          </p:cNvPr>
          <p:cNvCxnSpPr>
            <a:cxnSpLocks/>
            <a:stCxn id="19" idx="5"/>
            <a:endCxn id="22" idx="3"/>
          </p:cNvCxnSpPr>
          <p:nvPr/>
        </p:nvCxnSpPr>
        <p:spPr>
          <a:xfrm flipV="1">
            <a:off x="5243957" y="5045705"/>
            <a:ext cx="459919" cy="313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EBA1407-B50E-0D77-2C7C-B7FD57EFF969}"/>
              </a:ext>
            </a:extLst>
          </p:cNvPr>
          <p:cNvCxnSpPr>
            <a:cxnSpLocks/>
            <a:stCxn id="20" idx="5"/>
            <a:endCxn id="24" idx="1"/>
          </p:cNvCxnSpPr>
          <p:nvPr/>
        </p:nvCxnSpPr>
        <p:spPr>
          <a:xfrm>
            <a:off x="5862881" y="4418581"/>
            <a:ext cx="563797" cy="48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8E2CAC-32BD-D7FD-8057-FB509CD387D7}"/>
              </a:ext>
            </a:extLst>
          </p:cNvPr>
          <p:cNvCxnSpPr>
            <a:cxnSpLocks/>
            <a:stCxn id="20" idx="7"/>
            <a:endCxn id="24" idx="2"/>
          </p:cNvCxnSpPr>
          <p:nvPr/>
        </p:nvCxnSpPr>
        <p:spPr>
          <a:xfrm>
            <a:off x="5862881" y="4275575"/>
            <a:ext cx="530866" cy="698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F815AB-D078-A38E-F89F-1BDE76479C9F}"/>
              </a:ext>
            </a:extLst>
          </p:cNvPr>
          <p:cNvCxnSpPr>
            <a:cxnSpLocks/>
            <a:stCxn id="20" idx="5"/>
            <a:endCxn id="25" idx="1"/>
          </p:cNvCxnSpPr>
          <p:nvPr/>
        </p:nvCxnSpPr>
        <p:spPr>
          <a:xfrm>
            <a:off x="5862881" y="4418581"/>
            <a:ext cx="563797" cy="1705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CC634D0-F41B-8A38-236C-473812EF120A}"/>
              </a:ext>
            </a:extLst>
          </p:cNvPr>
          <p:cNvCxnSpPr>
            <a:cxnSpLocks/>
            <a:stCxn id="21" idx="6"/>
          </p:cNvCxnSpPr>
          <p:nvPr/>
        </p:nvCxnSpPr>
        <p:spPr>
          <a:xfrm flipV="1">
            <a:off x="5895812" y="4589136"/>
            <a:ext cx="530866" cy="71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408DBB0-1013-19A2-7DF8-B91A588D54FA}"/>
              </a:ext>
            </a:extLst>
          </p:cNvPr>
          <p:cNvCxnSpPr>
            <a:cxnSpLocks/>
            <a:stCxn id="22" idx="6"/>
            <a:endCxn id="25" idx="3"/>
          </p:cNvCxnSpPr>
          <p:nvPr/>
        </p:nvCxnSpPr>
        <p:spPr>
          <a:xfrm flipV="1">
            <a:off x="5895812" y="4732143"/>
            <a:ext cx="530866" cy="242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E4F41B1-3CE6-D286-C2A3-C38EE67AEAB8}"/>
              </a:ext>
            </a:extLst>
          </p:cNvPr>
          <p:cNvCxnSpPr>
            <a:cxnSpLocks/>
            <a:stCxn id="21" idx="7"/>
            <a:endCxn id="24" idx="1"/>
          </p:cNvCxnSpPr>
          <p:nvPr/>
        </p:nvCxnSpPr>
        <p:spPr>
          <a:xfrm>
            <a:off x="5862881" y="4589136"/>
            <a:ext cx="563797" cy="313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B00DE5E-15A5-0B73-426D-C6FE6EAFEC2F}"/>
              </a:ext>
            </a:extLst>
          </p:cNvPr>
          <p:cNvCxnSpPr>
            <a:cxnSpLocks/>
            <a:stCxn id="21" idx="5"/>
            <a:endCxn id="24" idx="2"/>
          </p:cNvCxnSpPr>
          <p:nvPr/>
        </p:nvCxnSpPr>
        <p:spPr>
          <a:xfrm>
            <a:off x="5862881" y="4732143"/>
            <a:ext cx="530866" cy="242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0347D96-F870-D878-EE0B-50A9EB1753EC}"/>
              </a:ext>
            </a:extLst>
          </p:cNvPr>
          <p:cNvCxnSpPr>
            <a:cxnSpLocks/>
            <a:stCxn id="21" idx="6"/>
            <a:endCxn id="25" idx="3"/>
          </p:cNvCxnSpPr>
          <p:nvPr/>
        </p:nvCxnSpPr>
        <p:spPr>
          <a:xfrm>
            <a:off x="5895812" y="4660640"/>
            <a:ext cx="530866" cy="715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95CA4F3-3C1A-9E7A-D4C3-5F526F06CFF3}"/>
              </a:ext>
            </a:extLst>
          </p:cNvPr>
          <p:cNvCxnSpPr>
            <a:cxnSpLocks/>
            <a:stCxn id="22" idx="7"/>
          </p:cNvCxnSpPr>
          <p:nvPr/>
        </p:nvCxnSpPr>
        <p:spPr>
          <a:xfrm flipV="1">
            <a:off x="5862881" y="4589136"/>
            <a:ext cx="563797" cy="313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3458A23A-3BA5-4CEB-773A-CC2C486E6C38}"/>
              </a:ext>
            </a:extLst>
          </p:cNvPr>
          <p:cNvCxnSpPr>
            <a:cxnSpLocks/>
            <a:stCxn id="22" idx="5"/>
            <a:endCxn id="24" idx="1"/>
          </p:cNvCxnSpPr>
          <p:nvPr/>
        </p:nvCxnSpPr>
        <p:spPr>
          <a:xfrm flipV="1">
            <a:off x="5862881" y="4902698"/>
            <a:ext cx="563797" cy="1430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00032DD7-B050-190B-996E-C7421407E80D}"/>
              </a:ext>
            </a:extLst>
          </p:cNvPr>
          <p:cNvCxnSpPr>
            <a:cxnSpLocks/>
            <a:stCxn id="23" idx="6"/>
          </p:cNvCxnSpPr>
          <p:nvPr/>
        </p:nvCxnSpPr>
        <p:spPr>
          <a:xfrm flipV="1">
            <a:off x="5895812" y="4589136"/>
            <a:ext cx="530866" cy="698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29ACF3C8-872E-B133-2702-26188014CE91}"/>
              </a:ext>
            </a:extLst>
          </p:cNvPr>
          <p:cNvCxnSpPr>
            <a:cxnSpLocks/>
            <a:stCxn id="23" idx="7"/>
            <a:endCxn id="24" idx="2"/>
          </p:cNvCxnSpPr>
          <p:nvPr/>
        </p:nvCxnSpPr>
        <p:spPr>
          <a:xfrm flipV="1">
            <a:off x="5862881" y="4974202"/>
            <a:ext cx="530866" cy="242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69C5DFA0-3DEB-DF81-9522-0038D224F417}"/>
              </a:ext>
            </a:extLst>
          </p:cNvPr>
          <p:cNvCxnSpPr>
            <a:cxnSpLocks/>
            <a:stCxn id="23" idx="5"/>
            <a:endCxn id="24" idx="3"/>
          </p:cNvCxnSpPr>
          <p:nvPr/>
        </p:nvCxnSpPr>
        <p:spPr>
          <a:xfrm flipV="1">
            <a:off x="5862881" y="5045705"/>
            <a:ext cx="563797" cy="313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C26CD6B8-82F8-BCA1-F587-4C3EA7F68DAA}"/>
              </a:ext>
            </a:extLst>
          </p:cNvPr>
          <p:cNvCxnSpPr>
            <a:cxnSpLocks/>
            <a:stCxn id="23" idx="6"/>
            <a:endCxn id="24" idx="2"/>
          </p:cNvCxnSpPr>
          <p:nvPr/>
        </p:nvCxnSpPr>
        <p:spPr>
          <a:xfrm flipV="1">
            <a:off x="5895812" y="4974202"/>
            <a:ext cx="497936" cy="313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Rectangle: Rounded Corners 1030">
            <a:extLst>
              <a:ext uri="{FF2B5EF4-FFF2-40B4-BE49-F238E27FC236}">
                <a16:creationId xmlns:a16="http://schemas.microsoft.com/office/drawing/2014/main" id="{509C0D5A-B281-F29F-C550-0139A693D494}"/>
              </a:ext>
            </a:extLst>
          </p:cNvPr>
          <p:cNvSpPr/>
          <p:nvPr/>
        </p:nvSpPr>
        <p:spPr>
          <a:xfrm>
            <a:off x="1539732" y="3429000"/>
            <a:ext cx="1339153" cy="36831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Input</a:t>
            </a:r>
          </a:p>
        </p:txBody>
      </p:sp>
      <p:sp>
        <p:nvSpPr>
          <p:cNvPr id="1032" name="Rectangle: Rounded Corners 1031">
            <a:extLst>
              <a:ext uri="{FF2B5EF4-FFF2-40B4-BE49-F238E27FC236}">
                <a16:creationId xmlns:a16="http://schemas.microsoft.com/office/drawing/2014/main" id="{3BD5C50F-7037-630D-7315-91AB2A133980}"/>
              </a:ext>
            </a:extLst>
          </p:cNvPr>
          <p:cNvSpPr/>
          <p:nvPr/>
        </p:nvSpPr>
        <p:spPr>
          <a:xfrm>
            <a:off x="3752491" y="3429000"/>
            <a:ext cx="3403200" cy="36831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Less feature engineering</a:t>
            </a:r>
          </a:p>
        </p:txBody>
      </p:sp>
      <p:sp>
        <p:nvSpPr>
          <p:cNvPr id="1033" name="Rectangle: Rounded Corners 1032">
            <a:extLst>
              <a:ext uri="{FF2B5EF4-FFF2-40B4-BE49-F238E27FC236}">
                <a16:creationId xmlns:a16="http://schemas.microsoft.com/office/drawing/2014/main" id="{50423544-F8A2-4A4E-A8BD-34569383EB29}"/>
              </a:ext>
            </a:extLst>
          </p:cNvPr>
          <p:cNvSpPr/>
          <p:nvPr/>
        </p:nvSpPr>
        <p:spPr>
          <a:xfrm>
            <a:off x="7836407" y="3428999"/>
            <a:ext cx="1339153" cy="36831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035" name="Straight Arrow Connector 1034">
            <a:extLst>
              <a:ext uri="{FF2B5EF4-FFF2-40B4-BE49-F238E27FC236}">
                <a16:creationId xmlns:a16="http://schemas.microsoft.com/office/drawing/2014/main" id="{75659C4A-2F4C-8787-5E6B-59F296540151}"/>
              </a:ext>
            </a:extLst>
          </p:cNvPr>
          <p:cNvCxnSpPr>
            <a:cxnSpLocks/>
            <a:stCxn id="1031" idx="3"/>
            <a:endCxn id="1032" idx="1"/>
          </p:cNvCxnSpPr>
          <p:nvPr/>
        </p:nvCxnSpPr>
        <p:spPr>
          <a:xfrm>
            <a:off x="2878885" y="3613157"/>
            <a:ext cx="873606" cy="0"/>
          </a:xfrm>
          <a:prstGeom prst="straightConnector1">
            <a:avLst/>
          </a:prstGeom>
          <a:ln w="19050">
            <a:solidFill>
              <a:srgbClr val="006DC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BF6D5E19-6C77-FC84-1CB7-E434E6BA2E52}"/>
              </a:ext>
            </a:extLst>
          </p:cNvPr>
          <p:cNvCxnSpPr>
            <a:cxnSpLocks/>
            <a:stCxn id="1032" idx="3"/>
            <a:endCxn id="1033" idx="1"/>
          </p:cNvCxnSpPr>
          <p:nvPr/>
        </p:nvCxnSpPr>
        <p:spPr>
          <a:xfrm flipV="1">
            <a:off x="7155691" y="3613156"/>
            <a:ext cx="680716" cy="1"/>
          </a:xfrm>
          <a:prstGeom prst="straightConnector1">
            <a:avLst/>
          </a:prstGeom>
          <a:ln w="19050">
            <a:solidFill>
              <a:srgbClr val="006DC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4" name="Rectangle: Rounded Corners 1043">
            <a:extLst>
              <a:ext uri="{FF2B5EF4-FFF2-40B4-BE49-F238E27FC236}">
                <a16:creationId xmlns:a16="http://schemas.microsoft.com/office/drawing/2014/main" id="{BE1A0B75-57C8-3D71-C3F0-DAD9BF7261D5}"/>
              </a:ext>
            </a:extLst>
          </p:cNvPr>
          <p:cNvSpPr/>
          <p:nvPr/>
        </p:nvSpPr>
        <p:spPr>
          <a:xfrm>
            <a:off x="8029130" y="3946018"/>
            <a:ext cx="1753225" cy="1572864"/>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5" name="Rectangle: Rounded Corners 1044">
                <a:extLst>
                  <a:ext uri="{FF2B5EF4-FFF2-40B4-BE49-F238E27FC236}">
                    <a16:creationId xmlns:a16="http://schemas.microsoft.com/office/drawing/2014/main" id="{8EBD3759-E9BE-059F-16DB-C0FE9532B8DD}"/>
                  </a:ext>
                </a:extLst>
              </p:cNvPr>
              <p:cNvSpPr/>
              <p:nvPr/>
            </p:nvSpPr>
            <p:spPr>
              <a:xfrm>
                <a:off x="8088847" y="3995237"/>
                <a:ext cx="1555485" cy="1364030"/>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1200" b="1" i="1" smtClean="0">
                        <a:latin typeface="Cambria Math" panose="02040503050406030204" pitchFamily="18" charset="0"/>
                        <a:ea typeface="Cambria Math" panose="02040503050406030204" pitchFamily="18" charset="0"/>
                      </a:rPr>
                      <m:t>∙</m:t>
                    </m:r>
                  </m:oMath>
                </a14:m>
                <a:r>
                  <a:rPr lang="en-US" sz="1200" b="1" dirty="0"/>
                  <a:t> Car</a:t>
                </a:r>
              </a:p>
              <a:p>
                <a:r>
                  <a:rPr lang="en-US" sz="1200" dirty="0"/>
                  <a:t>Color: Red</a:t>
                </a:r>
              </a:p>
              <a:p>
                <a:r>
                  <a:rPr lang="en-US" sz="1200" dirty="0"/>
                  <a:t>Made: LaFerrari</a:t>
                </a:r>
              </a:p>
              <a:p>
                <a:r>
                  <a:rPr lang="en-US" sz="1200" dirty="0"/>
                  <a:t>Model: Ferrari</a:t>
                </a:r>
              </a:p>
            </p:txBody>
          </p:sp>
        </mc:Choice>
        <mc:Fallback>
          <p:sp>
            <p:nvSpPr>
              <p:cNvPr id="1045" name="Rectangle: Rounded Corners 1044">
                <a:extLst>
                  <a:ext uri="{FF2B5EF4-FFF2-40B4-BE49-F238E27FC236}">
                    <a16:creationId xmlns:a16="http://schemas.microsoft.com/office/drawing/2014/main" id="{8EBD3759-E9BE-059F-16DB-C0FE9532B8DD}"/>
                  </a:ext>
                </a:extLst>
              </p:cNvPr>
              <p:cNvSpPr>
                <a:spLocks noRot="1" noChangeAspect="1" noMove="1" noResize="1" noEditPoints="1" noAdjustHandles="1" noChangeArrowheads="1" noChangeShapeType="1" noTextEdit="1"/>
              </p:cNvSpPr>
              <p:nvPr/>
            </p:nvSpPr>
            <p:spPr>
              <a:xfrm>
                <a:off x="8088847" y="3995237"/>
                <a:ext cx="1555485" cy="1364030"/>
              </a:xfrm>
              <a:prstGeom prst="roundRect">
                <a:avLst/>
              </a:prstGeom>
              <a:blipFill>
                <a:blip r:embed="rId5"/>
                <a:stretch>
                  <a:fillRect/>
                </a:stretch>
              </a:blipFill>
              <a:ln>
                <a:noFill/>
              </a:ln>
            </p:spPr>
            <p:txBody>
              <a:bodyPr/>
              <a:lstStyle/>
              <a:p>
                <a:r>
                  <a:rPr lang="en-US">
                    <a:noFill/>
                  </a:rPr>
                  <a:t> </a:t>
                </a:r>
              </a:p>
            </p:txBody>
          </p:sp>
        </mc:Fallback>
      </mc:AlternateContent>
      <p:sp>
        <p:nvSpPr>
          <p:cNvPr id="1046" name="TextBox 1045">
            <a:extLst>
              <a:ext uri="{FF2B5EF4-FFF2-40B4-BE49-F238E27FC236}">
                <a16:creationId xmlns:a16="http://schemas.microsoft.com/office/drawing/2014/main" id="{FDE8DEEA-0378-815B-E4D7-594D1487FCA9}"/>
              </a:ext>
            </a:extLst>
          </p:cNvPr>
          <p:cNvSpPr txBox="1"/>
          <p:nvPr/>
        </p:nvSpPr>
        <p:spPr>
          <a:xfrm>
            <a:off x="4348481" y="5510522"/>
            <a:ext cx="2283800" cy="464871"/>
          </a:xfrm>
          <a:prstGeom prst="rect">
            <a:avLst/>
          </a:prstGeom>
          <a:noFill/>
        </p:spPr>
        <p:txBody>
          <a:bodyPr wrap="square">
            <a:spAutoFit/>
          </a:bodyPr>
          <a:lstStyle/>
          <a:p>
            <a:pPr lvl="1" fontAlgn="base">
              <a:lnSpc>
                <a:spcPct val="150000"/>
              </a:lnSpc>
              <a:buClr>
                <a:srgbClr val="3A86FF"/>
              </a:buClr>
            </a:pPr>
            <a:r>
              <a:rPr lang="en-US" dirty="0">
                <a:solidFill>
                  <a:srgbClr val="006DC5"/>
                </a:solidFill>
              </a:rPr>
              <a:t>Hidden neurons</a:t>
            </a:r>
          </a:p>
        </p:txBody>
      </p:sp>
      <p:sp>
        <p:nvSpPr>
          <p:cNvPr id="1047" name="TextBox 1046">
            <a:extLst>
              <a:ext uri="{FF2B5EF4-FFF2-40B4-BE49-F238E27FC236}">
                <a16:creationId xmlns:a16="http://schemas.microsoft.com/office/drawing/2014/main" id="{3E0167AB-FF5B-821A-E9F5-EC22833BCE71}"/>
              </a:ext>
            </a:extLst>
          </p:cNvPr>
          <p:cNvSpPr txBox="1"/>
          <p:nvPr/>
        </p:nvSpPr>
        <p:spPr>
          <a:xfrm>
            <a:off x="1540742" y="5441861"/>
            <a:ext cx="1667896" cy="464871"/>
          </a:xfrm>
          <a:prstGeom prst="rect">
            <a:avLst/>
          </a:prstGeom>
          <a:noFill/>
        </p:spPr>
        <p:txBody>
          <a:bodyPr wrap="square">
            <a:spAutoFit/>
          </a:bodyPr>
          <a:lstStyle/>
          <a:p>
            <a:pPr lvl="1" fontAlgn="base">
              <a:lnSpc>
                <a:spcPct val="150000"/>
              </a:lnSpc>
              <a:buClr>
                <a:srgbClr val="3A86FF"/>
              </a:buClr>
            </a:pPr>
            <a:r>
              <a:rPr lang="en-US" dirty="0">
                <a:solidFill>
                  <a:srgbClr val="006DC5"/>
                </a:solidFill>
              </a:rPr>
              <a:t>Image</a:t>
            </a:r>
          </a:p>
        </p:txBody>
      </p:sp>
      <p:sp>
        <p:nvSpPr>
          <p:cNvPr id="2" name="TextBox 1">
            <a:extLst>
              <a:ext uri="{FF2B5EF4-FFF2-40B4-BE49-F238E27FC236}">
                <a16:creationId xmlns:a16="http://schemas.microsoft.com/office/drawing/2014/main" id="{36391030-64F7-0A1A-926B-1754B0B980A5}"/>
              </a:ext>
            </a:extLst>
          </p:cNvPr>
          <p:cNvSpPr txBox="1"/>
          <p:nvPr/>
        </p:nvSpPr>
        <p:spPr>
          <a:xfrm>
            <a:off x="654679" y="6148999"/>
            <a:ext cx="7586720" cy="369332"/>
          </a:xfrm>
          <a:prstGeom prst="rect">
            <a:avLst/>
          </a:prstGeom>
          <a:noFill/>
        </p:spPr>
        <p:txBody>
          <a:bodyPr wrap="square" rtlCol="0">
            <a:spAutoFit/>
          </a:bodyPr>
          <a:lstStyle/>
          <a:p>
            <a:r>
              <a:rPr lang="en-US" b="1" dirty="0"/>
              <a:t>To Read: </a:t>
            </a:r>
            <a:r>
              <a:rPr lang="en-US" sz="1800" b="0" i="0" u="sng" strike="noStrike" dirty="0">
                <a:solidFill>
                  <a:srgbClr val="467886"/>
                </a:solidFill>
                <a:effectLst/>
                <a:latin typeface="Aptos" panose="020B0004020202020204" pitchFamily="34" charset="0"/>
                <a:hlinkClick r:id="rId6"/>
              </a:rPr>
              <a:t>https://addepto.com/blog/deep-learning-architecture/</a:t>
            </a:r>
            <a:r>
              <a:rPr lang="en-US" sz="1800" b="0" i="0" dirty="0">
                <a:solidFill>
                  <a:srgbClr val="000000"/>
                </a:solidFill>
                <a:effectLst/>
                <a:latin typeface="Aptos" panose="020B0004020202020204" pitchFamily="34" charset="0"/>
                <a:hlinkClick r:id="rId6"/>
              </a:rPr>
              <a:t> </a:t>
            </a:r>
            <a:endParaRPr lang="en-US" b="1" dirty="0">
              <a:solidFill>
                <a:srgbClr val="006DC5"/>
              </a:solidFill>
            </a:endParaRPr>
          </a:p>
        </p:txBody>
      </p:sp>
    </p:spTree>
    <p:extLst>
      <p:ext uri="{BB962C8B-B14F-4D97-AF65-F5344CB8AC3E}">
        <p14:creationId xmlns:p14="http://schemas.microsoft.com/office/powerpoint/2010/main" val="972024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1ADCA-E91B-79AE-6F14-B8F7399876B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056606F-A954-6681-C9A0-FB5A56B12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496" y="1"/>
            <a:ext cx="1417504" cy="1417504"/>
          </a:xfrm>
          <a:prstGeom prst="rect">
            <a:avLst/>
          </a:prstGeom>
        </p:spPr>
      </p:pic>
      <p:sp>
        <p:nvSpPr>
          <p:cNvPr id="4" name="TextBox 3">
            <a:extLst>
              <a:ext uri="{FF2B5EF4-FFF2-40B4-BE49-F238E27FC236}">
                <a16:creationId xmlns:a16="http://schemas.microsoft.com/office/drawing/2014/main" id="{4C750492-ED4D-402A-03FF-5DE793FDC7F5}"/>
              </a:ext>
            </a:extLst>
          </p:cNvPr>
          <p:cNvSpPr txBox="1"/>
          <p:nvPr/>
        </p:nvSpPr>
        <p:spPr>
          <a:xfrm>
            <a:off x="88135" y="187287"/>
            <a:ext cx="9981281" cy="707886"/>
          </a:xfrm>
          <a:prstGeom prst="rect">
            <a:avLst/>
          </a:prstGeom>
          <a:noFill/>
        </p:spPr>
        <p:txBody>
          <a:bodyPr wrap="square" rtlCol="0">
            <a:spAutoFit/>
          </a:bodyPr>
          <a:lstStyle/>
          <a:p>
            <a:r>
              <a:rPr lang="en-US" sz="4000" b="1" dirty="0">
                <a:solidFill>
                  <a:srgbClr val="006DC5"/>
                </a:solidFill>
                <a:latin typeface="+mj-lt"/>
              </a:rPr>
              <a:t>Deep Learning Architecture</a:t>
            </a:r>
            <a:endParaRPr lang="en-MM" sz="4000" b="1" dirty="0">
              <a:solidFill>
                <a:srgbClr val="006DC5"/>
              </a:solidFill>
              <a:latin typeface="+mj-lt"/>
            </a:endParaRPr>
          </a:p>
        </p:txBody>
      </p:sp>
      <p:cxnSp>
        <p:nvCxnSpPr>
          <p:cNvPr id="5" name="Google Shape;158;p16">
            <a:extLst>
              <a:ext uri="{FF2B5EF4-FFF2-40B4-BE49-F238E27FC236}">
                <a16:creationId xmlns:a16="http://schemas.microsoft.com/office/drawing/2014/main" id="{21543DA3-5062-252B-B3EE-24ED73B46138}"/>
              </a:ext>
            </a:extLst>
          </p:cNvPr>
          <p:cNvCxnSpPr/>
          <p:nvPr/>
        </p:nvCxnSpPr>
        <p:spPr>
          <a:xfrm flipH="1">
            <a:off x="8688550" y="5531331"/>
            <a:ext cx="3431400" cy="987000"/>
          </a:xfrm>
          <a:prstGeom prst="bentConnector3">
            <a:avLst>
              <a:gd name="adj1" fmla="val 45484"/>
            </a:avLst>
          </a:prstGeom>
          <a:noFill/>
          <a:ln w="19050" cap="flat" cmpd="sng">
            <a:solidFill>
              <a:srgbClr val="006DC5"/>
            </a:solidFill>
            <a:prstDash val="solid"/>
            <a:round/>
            <a:headEnd type="none" w="med" len="med"/>
            <a:tailEnd type="oval" w="med" len="med"/>
          </a:ln>
        </p:spPr>
      </p:cxnSp>
      <p:cxnSp>
        <p:nvCxnSpPr>
          <p:cNvPr id="6" name="Google Shape;159;p16">
            <a:extLst>
              <a:ext uri="{FF2B5EF4-FFF2-40B4-BE49-F238E27FC236}">
                <a16:creationId xmlns:a16="http://schemas.microsoft.com/office/drawing/2014/main" id="{D7F2FBF4-2582-6D3F-597D-5AC11776C46C}"/>
              </a:ext>
            </a:extLst>
          </p:cNvPr>
          <p:cNvCxnSpPr/>
          <p:nvPr/>
        </p:nvCxnSpPr>
        <p:spPr>
          <a:xfrm flipH="1">
            <a:off x="9388800" y="5729631"/>
            <a:ext cx="2803200" cy="1018200"/>
          </a:xfrm>
          <a:prstGeom prst="bentConnector3">
            <a:avLst>
              <a:gd name="adj1" fmla="val 50000"/>
            </a:avLst>
          </a:prstGeom>
          <a:noFill/>
          <a:ln w="19050" cap="flat" cmpd="sng">
            <a:solidFill>
              <a:srgbClr val="006DC5"/>
            </a:solidFill>
            <a:prstDash val="solid"/>
            <a:round/>
            <a:headEnd type="none" w="med" len="med"/>
            <a:tailEnd type="oval" w="med" len="med"/>
          </a:ln>
        </p:spPr>
      </p:cxnSp>
      <p:sp>
        <p:nvSpPr>
          <p:cNvPr id="1041" name="Flowchart: Terminator 1040">
            <a:extLst>
              <a:ext uri="{FF2B5EF4-FFF2-40B4-BE49-F238E27FC236}">
                <a16:creationId xmlns:a16="http://schemas.microsoft.com/office/drawing/2014/main" id="{1A7A4265-836A-FE31-D8CC-C61DF13870E8}"/>
              </a:ext>
            </a:extLst>
          </p:cNvPr>
          <p:cNvSpPr/>
          <p:nvPr/>
        </p:nvSpPr>
        <p:spPr>
          <a:xfrm>
            <a:off x="530942" y="1109079"/>
            <a:ext cx="2094271" cy="519143"/>
          </a:xfrm>
          <a:prstGeom prst="flowChartTerminator">
            <a:avLst/>
          </a:prstGeom>
          <a:solidFill>
            <a:srgbClr val="006DC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Overview</a:t>
            </a:r>
          </a:p>
        </p:txBody>
      </p:sp>
      <p:sp>
        <p:nvSpPr>
          <p:cNvPr id="1043" name="TextBox 1042">
            <a:extLst>
              <a:ext uri="{FF2B5EF4-FFF2-40B4-BE49-F238E27FC236}">
                <a16:creationId xmlns:a16="http://schemas.microsoft.com/office/drawing/2014/main" id="{A3542349-F638-9D1C-82AB-193F062D29F0}"/>
              </a:ext>
            </a:extLst>
          </p:cNvPr>
          <p:cNvSpPr txBox="1"/>
          <p:nvPr/>
        </p:nvSpPr>
        <p:spPr>
          <a:xfrm>
            <a:off x="530942" y="1842128"/>
            <a:ext cx="10159489" cy="2468368"/>
          </a:xfrm>
          <a:prstGeom prst="rect">
            <a:avLst/>
          </a:prstGeom>
          <a:noFill/>
        </p:spPr>
        <p:txBody>
          <a:bodyPr wrap="square">
            <a:spAutoFit/>
          </a:bodyPr>
          <a:lstStyle/>
          <a:p>
            <a:pPr marL="342900" indent="-342900" algn="l" rtl="0" fontAlgn="base">
              <a:lnSpc>
                <a:spcPct val="200000"/>
              </a:lnSpc>
              <a:buClr>
                <a:srgbClr val="006DC5"/>
              </a:buClr>
              <a:buFont typeface="Wingdings" panose="05000000000000000000" pitchFamily="2" charset="2"/>
              <a:buChar char="ü"/>
            </a:pPr>
            <a:r>
              <a:rPr lang="en-US" sz="2000" b="1" i="0" dirty="0">
                <a:solidFill>
                  <a:srgbClr val="000000"/>
                </a:solidFill>
                <a:effectLst/>
              </a:rPr>
              <a:t>Feedforward Neural Networks</a:t>
            </a:r>
            <a:r>
              <a:rPr lang="en-US" sz="2000" b="0" i="0" dirty="0">
                <a:solidFill>
                  <a:srgbClr val="000000"/>
                </a:solidFill>
                <a:effectLst/>
              </a:rPr>
              <a:t>: Basic neural network structure. </a:t>
            </a:r>
          </a:p>
          <a:p>
            <a:pPr marL="342900" indent="-342900" algn="l" rtl="0" fontAlgn="base">
              <a:lnSpc>
                <a:spcPct val="200000"/>
              </a:lnSpc>
              <a:buClr>
                <a:srgbClr val="006DC5"/>
              </a:buClr>
              <a:buFont typeface="Wingdings" panose="05000000000000000000" pitchFamily="2" charset="2"/>
              <a:buChar char="ü"/>
            </a:pPr>
            <a:r>
              <a:rPr lang="en-US" sz="2000" b="1" i="0" dirty="0">
                <a:solidFill>
                  <a:srgbClr val="000000"/>
                </a:solidFill>
                <a:effectLst/>
              </a:rPr>
              <a:t>Convolutional Neural Networks (CNNs)</a:t>
            </a:r>
            <a:r>
              <a:rPr lang="en-US" sz="2000" b="0" i="0" dirty="0">
                <a:solidFill>
                  <a:srgbClr val="000000"/>
                </a:solidFill>
                <a:effectLst/>
              </a:rPr>
              <a:t>: Best for image data. </a:t>
            </a:r>
          </a:p>
          <a:p>
            <a:pPr marL="342900" indent="-342900" algn="l" rtl="0" fontAlgn="base">
              <a:lnSpc>
                <a:spcPct val="200000"/>
              </a:lnSpc>
              <a:buClr>
                <a:srgbClr val="006DC5"/>
              </a:buClr>
              <a:buFont typeface="Wingdings" panose="05000000000000000000" pitchFamily="2" charset="2"/>
              <a:buChar char="ü"/>
            </a:pPr>
            <a:r>
              <a:rPr lang="en-US" sz="2000" b="1" i="0" dirty="0">
                <a:solidFill>
                  <a:srgbClr val="000000"/>
                </a:solidFill>
                <a:effectLst/>
              </a:rPr>
              <a:t>Recurrent Neural Networks (RNNs)</a:t>
            </a:r>
            <a:r>
              <a:rPr lang="en-US" sz="2000" b="0" i="0" dirty="0">
                <a:solidFill>
                  <a:srgbClr val="000000"/>
                </a:solidFill>
                <a:effectLst/>
              </a:rPr>
              <a:t>: Ideal for sequential data (time series, text). </a:t>
            </a:r>
          </a:p>
          <a:p>
            <a:pPr marL="342900" indent="-342900" algn="l" rtl="0" fontAlgn="base">
              <a:lnSpc>
                <a:spcPct val="200000"/>
              </a:lnSpc>
              <a:buClr>
                <a:srgbClr val="006DC5"/>
              </a:buClr>
              <a:buFont typeface="Wingdings" panose="05000000000000000000" pitchFamily="2" charset="2"/>
              <a:buChar char="ü"/>
            </a:pPr>
            <a:r>
              <a:rPr lang="en-US" sz="2000" b="1" i="0" dirty="0">
                <a:solidFill>
                  <a:srgbClr val="000000"/>
                </a:solidFill>
                <a:effectLst/>
              </a:rPr>
              <a:t>Generative Adversarial Networks (GANs)</a:t>
            </a:r>
            <a:r>
              <a:rPr lang="en-US" sz="2000" b="0" i="0" dirty="0">
                <a:solidFill>
                  <a:srgbClr val="000000"/>
                </a:solidFill>
                <a:effectLst/>
              </a:rPr>
              <a:t>: Used for generating data (synthetic images). </a:t>
            </a:r>
          </a:p>
        </p:txBody>
      </p:sp>
      <p:sp>
        <p:nvSpPr>
          <p:cNvPr id="1049" name="TextBox 1048">
            <a:extLst>
              <a:ext uri="{FF2B5EF4-FFF2-40B4-BE49-F238E27FC236}">
                <a16:creationId xmlns:a16="http://schemas.microsoft.com/office/drawing/2014/main" id="{CCE5309C-E71E-E016-83BD-078D3DC72902}"/>
              </a:ext>
            </a:extLst>
          </p:cNvPr>
          <p:cNvSpPr txBox="1"/>
          <p:nvPr/>
        </p:nvSpPr>
        <p:spPr>
          <a:xfrm>
            <a:off x="4805349" y="6196194"/>
            <a:ext cx="1610673" cy="369332"/>
          </a:xfrm>
          <a:prstGeom prst="rect">
            <a:avLst/>
          </a:prstGeom>
          <a:noFill/>
        </p:spPr>
        <p:txBody>
          <a:bodyPr wrap="square" rtlCol="0">
            <a:spAutoFit/>
          </a:bodyPr>
          <a:lstStyle/>
          <a:p>
            <a:r>
              <a:rPr lang="en-US" b="1" dirty="0">
                <a:solidFill>
                  <a:srgbClr val="466AAB"/>
                </a:solidFill>
              </a:rPr>
              <a:t>Deep Learning</a:t>
            </a:r>
          </a:p>
        </p:txBody>
      </p:sp>
      <p:pic>
        <p:nvPicPr>
          <p:cNvPr id="1026" name="Picture 2" descr="Deep learning ">
            <a:extLst>
              <a:ext uri="{FF2B5EF4-FFF2-40B4-BE49-F238E27FC236}">
                <a16:creationId xmlns:a16="http://schemas.microsoft.com/office/drawing/2014/main" id="{6589B8E0-9C6D-E96B-9996-53F206284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299" y="4585521"/>
            <a:ext cx="1610673" cy="161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331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Другая 62">
      <a:dk1>
        <a:sysClr val="windowText" lastClr="000000"/>
      </a:dk1>
      <a:lt1>
        <a:srgbClr val="3F3F3F"/>
      </a:lt1>
      <a:dk2>
        <a:srgbClr val="383F46"/>
      </a:dk2>
      <a:lt2>
        <a:srgbClr val="FFFFFF"/>
      </a:lt2>
      <a:accent1>
        <a:srgbClr val="57626D"/>
      </a:accent1>
      <a:accent2>
        <a:srgbClr val="E8E8E8"/>
      </a:accent2>
      <a:accent3>
        <a:srgbClr val="D3D7DA"/>
      </a:accent3>
      <a:accent4>
        <a:srgbClr val="3A86FF"/>
      </a:accent4>
      <a:accent5>
        <a:srgbClr val="ACB2B8"/>
      </a:accent5>
      <a:accent6>
        <a:srgbClr val="7C8791"/>
      </a:accent6>
      <a:hlink>
        <a:srgbClr val="FFFFFF"/>
      </a:hlink>
      <a:folHlink>
        <a:srgbClr val="FFFFFF"/>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32B36"/>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1353</TotalTime>
  <Words>2016</Words>
  <Application>Microsoft Office PowerPoint</Application>
  <PresentationFormat>Widescreen</PresentationFormat>
  <Paragraphs>318</Paragraphs>
  <Slides>26</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Aptos</vt:lpstr>
      <vt:lpstr>Arial</vt:lpstr>
      <vt:lpstr>Calibri</vt:lpstr>
      <vt:lpstr>Calibri Light</vt:lpstr>
      <vt:lpstr>Cambria Math</vt:lpstr>
      <vt:lpstr>Courier New</vt:lpstr>
      <vt:lpstr>Merriweather Light</vt:lpstr>
      <vt:lpstr>Poppins</vt:lpstr>
      <vt:lpstr>Poppins SemiBold</vt:lpstr>
      <vt:lpstr>Wingdings</vt:lpstr>
      <vt:lpstr>WordVisi_MSFontService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 Mi Nge</dc:creator>
  <cp:lastModifiedBy>Mi Mi Nge</cp:lastModifiedBy>
  <cp:revision>145</cp:revision>
  <dcterms:created xsi:type="dcterms:W3CDTF">2024-11-07T15:21:28Z</dcterms:created>
  <dcterms:modified xsi:type="dcterms:W3CDTF">2025-01-21T12:56:31Z</dcterms:modified>
</cp:coreProperties>
</file>